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58" r:id="rId2"/>
    <p:sldId id="365" r:id="rId3"/>
    <p:sldId id="354" r:id="rId4"/>
    <p:sldId id="261" r:id="rId5"/>
    <p:sldId id="368" r:id="rId6"/>
    <p:sldId id="362" r:id="rId7"/>
    <p:sldId id="363" r:id="rId8"/>
    <p:sldId id="366" r:id="rId9"/>
    <p:sldId id="367" r:id="rId10"/>
    <p:sldId id="267" r:id="rId11"/>
  </p:sldIdLst>
  <p:sldSz cx="9901238" cy="6840538"/>
  <p:notesSz cx="6808788" cy="9940925"/>
  <p:defaultTextStyle>
    <a:defPPr>
      <a:defRPr lang="ru-RU"/>
    </a:defPPr>
    <a:lvl1pPr marL="0" algn="l" defTabSz="9564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78248" algn="l" defTabSz="9564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56496" algn="l" defTabSz="9564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434744" algn="l" defTabSz="9564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912991" algn="l" defTabSz="9564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91239" algn="l" defTabSz="9564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869488" algn="l" defTabSz="9564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347736" algn="l" defTabSz="9564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825983" algn="l" defTabSz="9564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34">
          <p15:clr>
            <a:srgbClr val="A4A3A4"/>
          </p15:clr>
        </p15:guide>
        <p15:guide id="2" pos="5932">
          <p15:clr>
            <a:srgbClr val="A4A3A4"/>
          </p15:clr>
        </p15:guide>
        <p15:guide id="3" pos="2893">
          <p15:clr>
            <a:srgbClr val="A4A3A4"/>
          </p15:clr>
        </p15:guide>
        <p15:guide id="4" pos="308">
          <p15:clr>
            <a:srgbClr val="A4A3A4"/>
          </p15:clr>
        </p15:guide>
        <p15:guide id="5" pos="3347">
          <p15:clr>
            <a:srgbClr val="A4A3A4"/>
          </p15:clr>
        </p15:guide>
        <p15:guide id="6" pos="5479">
          <p15:clr>
            <a:srgbClr val="A4A3A4"/>
          </p15:clr>
        </p15:guide>
        <p15:guide id="7" pos="7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00"/>
    <a:srgbClr val="595959"/>
    <a:srgbClr val="646464"/>
    <a:srgbClr val="464646"/>
    <a:srgbClr val="E60000"/>
    <a:srgbClr val="CD5353"/>
    <a:srgbClr val="DE8E8E"/>
    <a:srgbClr val="E8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78507" autoAdjust="0"/>
  </p:normalViewPr>
  <p:slideViewPr>
    <p:cSldViewPr>
      <p:cViewPr>
        <p:scale>
          <a:sx n="100" d="100"/>
          <a:sy n="100" d="100"/>
        </p:scale>
        <p:origin x="-930" y="216"/>
      </p:cViewPr>
      <p:guideLst>
        <p:guide orient="horz" pos="1020"/>
        <p:guide orient="horz" pos="4104"/>
        <p:guide pos="5885"/>
        <p:guide pos="3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-2730" y="-84"/>
      </p:cViewPr>
      <p:guideLst>
        <p:guide orient="horz" pos="3131"/>
        <p:guide pos="2145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18" cy="497047"/>
          </a:xfrm>
          <a:prstGeom prst="rect">
            <a:avLst/>
          </a:prstGeom>
        </p:spPr>
        <p:txBody>
          <a:bodyPr vert="horz" lIns="92263" tIns="46131" rIns="92263" bIns="46131" rtlCol="0"/>
          <a:lstStyle>
            <a:lvl1pPr algn="l">
              <a:defRPr sz="1200"/>
            </a:lvl1pPr>
          </a:lstStyle>
          <a:p>
            <a:r>
              <a:rPr lang="ru-RU" smtClean="0"/>
              <a:t>Верхний колонтитул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063" y="0"/>
            <a:ext cx="2951118" cy="497047"/>
          </a:xfrm>
          <a:prstGeom prst="rect">
            <a:avLst/>
          </a:prstGeom>
        </p:spPr>
        <p:txBody>
          <a:bodyPr vert="horz" lIns="92263" tIns="46131" rIns="92263" bIns="46131" rtlCol="0"/>
          <a:lstStyle>
            <a:lvl1pPr algn="r">
              <a:defRPr sz="1200"/>
            </a:lvl1pPr>
          </a:lstStyle>
          <a:p>
            <a:fld id="{4D425A87-16A7-494F-AB50-D7AA465515D9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2281"/>
            <a:ext cx="2951118" cy="497047"/>
          </a:xfrm>
          <a:prstGeom prst="rect">
            <a:avLst/>
          </a:prstGeom>
        </p:spPr>
        <p:txBody>
          <a:bodyPr vert="horz" lIns="92263" tIns="46131" rIns="92263" bIns="46131" rtlCol="0" anchor="b"/>
          <a:lstStyle>
            <a:lvl1pPr algn="l">
              <a:defRPr sz="1200"/>
            </a:lvl1pPr>
          </a:lstStyle>
          <a:p>
            <a:r>
              <a:rPr lang="ru-RU" smtClean="0"/>
              <a:t>5225874527274272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063" y="9442281"/>
            <a:ext cx="2951118" cy="497047"/>
          </a:xfrm>
          <a:prstGeom prst="rect">
            <a:avLst/>
          </a:prstGeom>
        </p:spPr>
        <p:txBody>
          <a:bodyPr vert="horz" lIns="92263" tIns="46131" rIns="92263" bIns="46131" rtlCol="0" anchor="b"/>
          <a:lstStyle>
            <a:lvl1pPr algn="r">
              <a:defRPr sz="1200"/>
            </a:lvl1pPr>
          </a:lstStyle>
          <a:p>
            <a:fld id="{6A12F021-79FF-4586-9C92-C609C2AA8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213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7"/>
          </a:xfrm>
          <a:prstGeom prst="rect">
            <a:avLst/>
          </a:prstGeom>
        </p:spPr>
        <p:txBody>
          <a:bodyPr vert="horz" lIns="92263" tIns="46131" rIns="92263" bIns="46131" rtlCol="0"/>
          <a:lstStyle>
            <a:lvl1pPr algn="l">
              <a:defRPr sz="1200"/>
            </a:lvl1pPr>
          </a:lstStyle>
          <a:p>
            <a:r>
              <a:rPr lang="ru-RU" smtClean="0"/>
              <a:t>Верхний колонтитул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7047"/>
          </a:xfrm>
          <a:prstGeom prst="rect">
            <a:avLst/>
          </a:prstGeom>
        </p:spPr>
        <p:txBody>
          <a:bodyPr vert="horz" lIns="92263" tIns="46131" rIns="92263" bIns="46131" rtlCol="0"/>
          <a:lstStyle>
            <a:lvl1pPr algn="r">
              <a:defRPr sz="1200"/>
            </a:lvl1pPr>
          </a:lstStyle>
          <a:p>
            <a:fld id="{187D01CF-F288-4E1F-B54A-7BDD2DB38F6A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746125"/>
            <a:ext cx="5395912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63" tIns="46131" rIns="92263" bIns="4613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7"/>
          </a:xfrm>
          <a:prstGeom prst="rect">
            <a:avLst/>
          </a:prstGeom>
        </p:spPr>
        <p:txBody>
          <a:bodyPr vert="horz" lIns="92263" tIns="46131" rIns="92263" bIns="4613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7"/>
          </a:xfrm>
          <a:prstGeom prst="rect">
            <a:avLst/>
          </a:prstGeom>
        </p:spPr>
        <p:txBody>
          <a:bodyPr vert="horz" lIns="92263" tIns="46131" rIns="92263" bIns="46131" rtlCol="0" anchor="b"/>
          <a:lstStyle>
            <a:lvl1pPr algn="l">
              <a:defRPr sz="1200"/>
            </a:lvl1pPr>
          </a:lstStyle>
          <a:p>
            <a:r>
              <a:rPr lang="ru-RU" smtClean="0"/>
              <a:t>5225874527274272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8" y="9442154"/>
            <a:ext cx="2950475" cy="497047"/>
          </a:xfrm>
          <a:prstGeom prst="rect">
            <a:avLst/>
          </a:prstGeom>
        </p:spPr>
        <p:txBody>
          <a:bodyPr vert="horz" lIns="92263" tIns="46131" rIns="92263" bIns="46131" rtlCol="0" anchor="b"/>
          <a:lstStyle>
            <a:lvl1pPr algn="r">
              <a:defRPr sz="1200"/>
            </a:lvl1pPr>
          </a:lstStyle>
          <a:p>
            <a:fld id="{CEB161AB-E646-4878-B217-5CCD66AE50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9538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564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248" algn="l" defTabSz="9564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496" algn="l" defTabSz="9564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744" algn="l" defTabSz="9564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991" algn="l" defTabSz="9564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1239" algn="l" defTabSz="9564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9488" algn="l" defTabSz="9564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7736" algn="l" defTabSz="9564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983" algn="l" defTabSz="9564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AutoNum type="arabicPeriod"/>
            </a:pPr>
            <a:r>
              <a:rPr lang="ru-RU" b="1" dirty="0" smtClean="0"/>
              <a:t>ПАО «ОДК-Сатурн» является</a:t>
            </a:r>
            <a:r>
              <a:rPr lang="ru-RU" b="1" baseline="0" dirty="0" smtClean="0"/>
              <a:t> предприятием-изготовителем газотурбинных двигателей различного назначения, в </a:t>
            </a:r>
            <a:r>
              <a:rPr lang="ru-RU" b="1" baseline="0" dirty="0" err="1" smtClean="0"/>
              <a:t>т.ч</a:t>
            </a:r>
            <a:r>
              <a:rPr lang="ru-RU" b="1" baseline="0" dirty="0" smtClean="0"/>
              <a:t>., например, для гражданской авиации, промышленного применения;</a:t>
            </a:r>
          </a:p>
          <a:p>
            <a:pPr marL="342900" indent="-342900">
              <a:buFontTx/>
              <a:buAutoNum type="arabicPeriod"/>
            </a:pPr>
            <a:endParaRPr lang="ru-RU" b="1" baseline="0" dirty="0" smtClean="0"/>
          </a:p>
          <a:p>
            <a:pPr marL="342900" indent="-342900">
              <a:buFontTx/>
              <a:buAutoNum type="arabicPeriod"/>
            </a:pPr>
            <a:r>
              <a:rPr lang="ru-RU" b="1" baseline="0" dirty="0" smtClean="0"/>
              <a:t>Для производства двигателей необходимо закупать заготовки, материалы, металлопрокат, агрегаты и другие комплектующие изделия;</a:t>
            </a:r>
          </a:p>
          <a:p>
            <a:pPr marL="342900" indent="-342900">
              <a:buFontTx/>
              <a:buAutoNum type="arabicPeriod"/>
            </a:pPr>
            <a:endParaRPr lang="ru-RU" b="1" baseline="0" dirty="0" smtClean="0"/>
          </a:p>
          <a:p>
            <a:pPr marL="342900" indent="-342900">
              <a:buFontTx/>
              <a:buAutoNum type="arabicPeriod"/>
            </a:pPr>
            <a:r>
              <a:rPr lang="ru-RU" b="1" dirty="0" smtClean="0"/>
              <a:t>Все</a:t>
            </a:r>
            <a:r>
              <a:rPr lang="ru-RU" b="1" baseline="0" dirty="0" smtClean="0"/>
              <a:t> поставщики, поставляющие на ПАО «ОДК-Сатурн» продукцию, из которой состоят готовые изделия, а также поставщики материалов для неразрушающих методов контроля (</a:t>
            </a:r>
            <a:r>
              <a:rPr lang="ru-RU" b="1" baseline="0" dirty="0" err="1" smtClean="0"/>
              <a:t>пенетранты</a:t>
            </a:r>
            <a:r>
              <a:rPr lang="ru-RU" b="1" baseline="0" dirty="0" smtClean="0"/>
              <a:t>, рентген-плёнки, отвердители, масло и пр.) должны быть по определённым процедурам одобрены;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1AB-E646-4878-B217-5CCD66AE50E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886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6438" y="746125"/>
            <a:ext cx="5395912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000" indent="-342000">
              <a:buNone/>
            </a:pPr>
            <a:r>
              <a:rPr lang="ru-RU" b="1" dirty="0" smtClean="0"/>
              <a:t>22.	Одним</a:t>
            </a:r>
            <a:r>
              <a:rPr lang="ru-RU" b="1" baseline="0" dirty="0" smtClean="0"/>
              <a:t> из способов надзора над поставщиками является аудит поставщика;</a:t>
            </a:r>
          </a:p>
          <a:p>
            <a:pPr marL="342000" indent="-342000">
              <a:buAutoNum type="arabicPeriod" startAt="32"/>
            </a:pPr>
            <a:endParaRPr lang="ru-RU" b="1" baseline="0" dirty="0" smtClean="0"/>
          </a:p>
          <a:p>
            <a:pPr marL="342000" indent="-342000">
              <a:buNone/>
            </a:pPr>
            <a:r>
              <a:rPr lang="ru-RU" b="1" baseline="0" dirty="0" smtClean="0"/>
              <a:t>23.	Требование о возможности доступа специалистов ПАО «ОДК-Сатурн» на производственную площадку поставщика в обязательном порядке включается в договор поставки;</a:t>
            </a:r>
          </a:p>
          <a:p>
            <a:pPr marL="342000" indent="-342000">
              <a:buAutoNum type="arabicPeriod" startAt="33"/>
            </a:pPr>
            <a:endParaRPr lang="ru-RU" b="1" baseline="0" dirty="0" smtClean="0"/>
          </a:p>
          <a:p>
            <a:pPr marL="342000" indent="-342000">
              <a:buNone/>
            </a:pPr>
            <a:r>
              <a:rPr lang="ru-RU" b="1" baseline="0" dirty="0" smtClean="0"/>
              <a:t>24.	Аудит проводится с целью оценки соответствия условий поставщика требованиям договора с ПАО «ОДК-Сатурн», документации на продукцию (чертёж, технические условия, карта согласования, ОСТ);</a:t>
            </a:r>
          </a:p>
          <a:p>
            <a:pPr marL="342000" indent="-342000">
              <a:buAutoNum type="arabicPeriod" startAt="33"/>
            </a:pPr>
            <a:endParaRPr lang="ru-RU" b="1" baseline="0" dirty="0" smtClean="0"/>
          </a:p>
          <a:p>
            <a:pPr marL="342000" indent="-342000">
              <a:buNone/>
            </a:pPr>
            <a:r>
              <a:rPr lang="ru-RU" b="1" baseline="0" dirty="0" smtClean="0"/>
              <a:t>25.	При выявлении несоответствий поставщик должен разработать мероприятия по их устранению.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1AB-E646-4878-B217-5CCD66AE50E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987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 startAt="4"/>
            </a:pPr>
            <a:r>
              <a:rPr lang="ru-RU" b="1" dirty="0" smtClean="0"/>
              <a:t>Вся продукция</a:t>
            </a:r>
            <a:r>
              <a:rPr lang="ru-RU" b="1" baseline="0" dirty="0" smtClean="0"/>
              <a:t>, предназначенная для изготовления конечных изделий и предполагаемая к поставке на ПАО «ОДК-Сатурн», имеет определённые атрибуты, например:</a:t>
            </a:r>
          </a:p>
          <a:p>
            <a:pPr marL="763998" lvl="1" indent="-285750">
              <a:buFont typeface="Wingdings" panose="05000000000000000000" pitchFamily="2" charset="2"/>
              <a:buChar char="ü"/>
            </a:pPr>
            <a:r>
              <a:rPr lang="ru-RU" b="1" baseline="0" dirty="0" smtClean="0"/>
              <a:t>заготовка «Э231» – это её обозначение в соответствии с чертежом;</a:t>
            </a:r>
          </a:p>
          <a:p>
            <a:pPr marL="763998" lvl="1" indent="-285750">
              <a:buFont typeface="Wingdings" panose="05000000000000000000" pitchFamily="2" charset="2"/>
              <a:buChar char="ü"/>
            </a:pPr>
            <a:r>
              <a:rPr lang="ru-RU" b="1" baseline="0" dirty="0" smtClean="0"/>
              <a:t>титановый прокат ВТ3-1 ОСТ 1 90173 – обозначение (марка) проката и документ на поставку;</a:t>
            </a:r>
          </a:p>
          <a:p>
            <a:pPr marL="342900" indent="-342900">
              <a:buAutoNum type="arabicPeriod" startAt="4"/>
            </a:pPr>
            <a:endParaRPr lang="ru-RU" b="1" baseline="0" dirty="0" smtClean="0"/>
          </a:p>
          <a:p>
            <a:pPr marL="342000" indent="-342000"/>
            <a:r>
              <a:rPr lang="ru-RU" b="1" baseline="0" dirty="0" smtClean="0"/>
              <a:t>5.	Все поставщики проходят процедуру одобрения на конкретную продукцию (имеющую конкретное обозначение), поставляемую в соответствии с конкретным документам (чертёж, технические условия, карта согласования, ОСТ и др.) – это и есть «область одобрения» поставщика;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1AB-E646-4878-B217-5CCD66AE50E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900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 startAt="6"/>
            </a:pPr>
            <a:r>
              <a:rPr lang="ru-RU" b="1" baseline="0" dirty="0" smtClean="0"/>
              <a:t>К выполнению одобрения поставщиков ПАО «ОДК-Сатурн» обязывают </a:t>
            </a:r>
            <a:r>
              <a:rPr lang="ru-RU" b="1" u="none" baseline="0" dirty="0" smtClean="0"/>
              <a:t>законодательные д</a:t>
            </a:r>
            <a:r>
              <a:rPr lang="ru-RU" b="1" baseline="0" dirty="0" smtClean="0"/>
              <a:t>окументы: Воздушный Кодекс РФ,</a:t>
            </a:r>
          </a:p>
          <a:p>
            <a:pPr marL="342000" indent="-342000">
              <a:buNone/>
            </a:pPr>
            <a:r>
              <a:rPr lang="ru-RU" b="1" baseline="0" dirty="0" smtClean="0"/>
              <a:t>       ФЗ «О лицензировании отдельных видов деятельности», Федеральные авиационные правила и др.;</a:t>
            </a:r>
          </a:p>
          <a:p>
            <a:pPr marL="342000" indent="-342000"/>
            <a:endParaRPr lang="ru-RU" b="1" baseline="0" dirty="0" smtClean="0"/>
          </a:p>
          <a:p>
            <a:pPr marL="342900" indent="-342900">
              <a:buAutoNum type="arabicPeriod" startAt="7"/>
            </a:pPr>
            <a:r>
              <a:rPr lang="ru-RU" b="1" baseline="0" dirty="0" smtClean="0"/>
              <a:t>ПАО «ОДК-Сатурн», как многопрофильное предприятие, обязано соответствовать всем указанным законодательным документам, а также корпоративным стандартом ГК «</a:t>
            </a:r>
            <a:r>
              <a:rPr lang="ru-RU" b="1" baseline="0" dirty="0" err="1" smtClean="0"/>
              <a:t>Ростех</a:t>
            </a:r>
            <a:r>
              <a:rPr lang="ru-RU" b="1" baseline="0" dirty="0" smtClean="0"/>
              <a:t>» и АО «ОДК»;</a:t>
            </a:r>
          </a:p>
          <a:p>
            <a:pPr marL="342900" indent="-342900">
              <a:buAutoNum type="arabicPeriod" startAt="7"/>
            </a:pPr>
            <a:endParaRPr lang="ru-RU" b="1" baseline="0" dirty="0" smtClean="0"/>
          </a:p>
          <a:p>
            <a:pPr marL="342000" indent="-342000"/>
            <a:r>
              <a:rPr lang="ru-RU" b="1" baseline="0" dirty="0" smtClean="0"/>
              <a:t>8.	Требования законодательных документов транслируются ПАО «ОДК-Сатурн» поставщикам в инструкции 225-06-0011 «Требования по качеству, предъявляемые к поставщикам», - и передаются поставщикам посредством включения в договор;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1AB-E646-4878-B217-5CCD66AE50E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226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baseline="0" dirty="0" smtClean="0"/>
              <a:t>9. Одобрение поставщиков – это, по-крупному, три этапа:</a:t>
            </a:r>
          </a:p>
          <a:p>
            <a:pPr marL="0" indent="0">
              <a:buNone/>
            </a:pPr>
            <a:endParaRPr lang="ru-RU" b="1" baseline="0" dirty="0" smtClean="0"/>
          </a:p>
          <a:p>
            <a:pPr marL="820248" lvl="1" indent="-342000">
              <a:buFont typeface="Wingdings" panose="05000000000000000000" pitchFamily="2" charset="2"/>
              <a:buChar char="ü"/>
            </a:pPr>
            <a:r>
              <a:rPr lang="ru-RU" b="1" baseline="0" dirty="0" smtClean="0"/>
              <a:t>предварительное одобрение поставщика и разрешение поставки опытной партии;</a:t>
            </a:r>
          </a:p>
          <a:p>
            <a:pPr marL="820248" lvl="1" indent="-342000">
              <a:buFont typeface="Wingdings" panose="05000000000000000000" pitchFamily="2" charset="2"/>
              <a:buChar char="ü"/>
            </a:pPr>
            <a:r>
              <a:rPr lang="ru-RU" b="1" baseline="0" dirty="0" smtClean="0"/>
              <a:t>исследования опытной партии и принятие решения об окончательном одобрении поставщика по их результатам;</a:t>
            </a:r>
          </a:p>
          <a:p>
            <a:pPr marL="820248" lvl="1" indent="-342000">
              <a:buFont typeface="Wingdings" panose="05000000000000000000" pitchFamily="2" charset="2"/>
              <a:buChar char="ü"/>
            </a:pPr>
            <a:r>
              <a:rPr lang="ru-RU" b="1" baseline="0" dirty="0" smtClean="0"/>
              <a:t>надзор и периодическая оценка одобренных (утверждённых) поставщиков в период «серийных» поставок;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1AB-E646-4878-B217-5CCD66AE50E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027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000" indent="-342000"/>
            <a:r>
              <a:rPr lang="ru-RU" b="1" dirty="0" smtClean="0"/>
              <a:t>10.	Этап</a:t>
            </a:r>
            <a:r>
              <a:rPr lang="ru-RU" b="1" baseline="0" dirty="0" smtClean="0"/>
              <a:t> предварительной оценки – это анализ имеющихся у поставщика разрешительных документов на право деятельности,</a:t>
            </a:r>
          </a:p>
          <a:p>
            <a:pPr marL="342000" indent="-342000"/>
            <a:r>
              <a:rPr lang="ru-RU" b="1" baseline="0" dirty="0" smtClean="0"/>
              <a:t>проводится до начала каких-либо закупок для оценки возможности поставщика поставлять соответствующую требованиям ПАО «ОДК-Сатурн» продукцию.</a:t>
            </a:r>
          </a:p>
          <a:p>
            <a:pPr marL="342000" indent="-342000"/>
            <a:r>
              <a:rPr lang="ru-RU" b="1" baseline="0" dirty="0" smtClean="0"/>
              <a:t>Необходимые разрешительные документы поставщика, в зависимости от:</a:t>
            </a:r>
          </a:p>
          <a:p>
            <a:pPr marL="820248" lvl="2" indent="-342000">
              <a:buFont typeface="Wingdings" panose="05000000000000000000" pitchFamily="2" charset="2"/>
              <a:buChar char="ü"/>
            </a:pPr>
            <a:r>
              <a:rPr lang="ru-RU" b="1" baseline="0" dirty="0" smtClean="0"/>
              <a:t>категории поставщика (изготовитель или продавец, поставщик агрегатов или поставщик металлопроката и др.)</a:t>
            </a:r>
          </a:p>
          <a:p>
            <a:pPr marL="820248" lvl="2" indent="-342000">
              <a:buFont typeface="Wingdings" panose="05000000000000000000" pitchFamily="2" charset="2"/>
              <a:buChar char="ü"/>
            </a:pPr>
            <a:r>
              <a:rPr lang="ru-RU" b="1" baseline="0" dirty="0" smtClean="0"/>
              <a:t>изделия ПАО «ОДК-Сатурн», для которого предполагается закупка (морские ГТД, гражданские авиационные ГТД и др.),</a:t>
            </a:r>
          </a:p>
          <a:p>
            <a:pPr marL="0" indent="0">
              <a:buFontTx/>
              <a:buNone/>
            </a:pPr>
            <a:r>
              <a:rPr lang="ru-RU" b="1" baseline="0" dirty="0" smtClean="0"/>
              <a:t>- подробным образом описаны, в соответствии с законодательными требованиями, и представлены в инструкции 225-06-0011 в виде матриц;</a:t>
            </a:r>
          </a:p>
          <a:p>
            <a:pPr marL="342000" indent="-342000">
              <a:buFontTx/>
              <a:buChar char="-"/>
            </a:pPr>
            <a:endParaRPr lang="ru-RU" b="1" baseline="0" dirty="0" smtClean="0"/>
          </a:p>
          <a:p>
            <a:pPr marL="342000" indent="-342000">
              <a:buFont typeface="Wingdings" panose="05000000000000000000" pitchFamily="2" charset="2"/>
              <a:buNone/>
            </a:pPr>
            <a:r>
              <a:rPr lang="ru-RU" b="1" baseline="0" dirty="0" smtClean="0"/>
              <a:t>11. По результатам рассмотрения специалистами ПАО «ОДК</a:t>
            </a:r>
            <a:r>
              <a:rPr lang="en-US" b="1" baseline="0" dirty="0" smtClean="0"/>
              <a:t>-</a:t>
            </a:r>
            <a:r>
              <a:rPr lang="ru-RU" b="1" baseline="0" dirty="0" smtClean="0"/>
              <a:t>Сатурн» имеющихся разрешительных документов поставщика принимается решение о возможности заключения договора на поставку первой опытной партии продукции;</a:t>
            </a:r>
            <a:endParaRPr lang="ru-RU" b="1" dirty="0" smtClean="0"/>
          </a:p>
          <a:p>
            <a:pPr marL="820248" lvl="1" indent="-342000">
              <a:buFont typeface="Wingdings" panose="05000000000000000000" pitchFamily="2" charset="2"/>
              <a:buChar char="ü"/>
            </a:pPr>
            <a:endParaRPr lang="en-US" b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1AB-E646-4878-B217-5CCD66AE50E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027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baseline="0" dirty="0" smtClean="0"/>
              <a:t>12. Требования ПАО «ОДК-Сатурн» к качеству продукции, а также к условиям производства поставщика вносятся в договор поставки;</a:t>
            </a:r>
          </a:p>
          <a:p>
            <a:pPr marL="0" indent="0">
              <a:buNone/>
            </a:pPr>
            <a:endParaRPr lang="ru-RU" b="1" baseline="0" dirty="0" smtClean="0"/>
          </a:p>
          <a:p>
            <a:pPr marL="0" indent="0">
              <a:buNone/>
            </a:pPr>
            <a:r>
              <a:rPr lang="ru-RU" b="1" baseline="0" dirty="0" smtClean="0"/>
              <a:t>13. Только с поставщиками, предварительно одобренными по результатам рассмотрения имеющихся разрешительных документов, может быть заключён договор на поставку опытной партии продукции;</a:t>
            </a:r>
          </a:p>
          <a:p>
            <a:pPr marL="0" indent="0">
              <a:buNone/>
            </a:pPr>
            <a:endParaRPr lang="ru-RU" b="1" baseline="0" dirty="0" smtClean="0"/>
          </a:p>
          <a:p>
            <a:pPr marL="0" indent="0">
              <a:buNone/>
            </a:pPr>
            <a:r>
              <a:rPr lang="ru-RU" b="1" baseline="0" dirty="0" smtClean="0"/>
              <a:t>14. Примеры включаемых в контракты требований представлены в правой части слайда;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1AB-E646-4878-B217-5CCD66AE50E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027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000" indent="-342000">
              <a:buNone/>
            </a:pPr>
            <a:r>
              <a:rPr lang="ru-RU" b="1" dirty="0" smtClean="0"/>
              <a:t>15.	Вся</a:t>
            </a:r>
            <a:r>
              <a:rPr lang="ru-RU" b="1" baseline="0" dirty="0" smtClean="0"/>
              <a:t> продукция, поступающая на предприятие  и предназначенная для производства изделий, проходит процедуру входного контроля;</a:t>
            </a:r>
          </a:p>
          <a:p>
            <a:pPr marL="0" marR="0" lvl="1" indent="0" algn="l" defTabSz="95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 smtClean="0"/>
          </a:p>
          <a:p>
            <a:pPr marL="0" marR="0" lvl="1" indent="0" algn="l" defTabSz="95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baseline="0" dirty="0" smtClean="0"/>
              <a:t>16. Примеры выполняемого контроля в рамках входных испытаний представлены в правой части слайда.</a:t>
            </a:r>
          </a:p>
          <a:p>
            <a:pPr marL="342900" marR="0" lvl="1" indent="-342900" algn="l" defTabSz="95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0"/>
              <a:tabLst/>
              <a:defRPr/>
            </a:pPr>
            <a:endParaRPr lang="ru-RU" b="1" baseline="0" dirty="0" smtClean="0"/>
          </a:p>
          <a:p>
            <a:pPr marL="0" marR="0" lvl="1" indent="0" algn="l" defTabSz="95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baseline="0" dirty="0" smtClean="0"/>
              <a:t>17. При положительных результатах испытаний принимается решение об окончательном утверждении поставщика</a:t>
            </a:r>
            <a:r>
              <a:rPr lang="en-US" b="1" baseline="0" dirty="0" smtClean="0"/>
              <a:t> </a:t>
            </a:r>
            <a:r>
              <a:rPr lang="ru-RU" b="1" baseline="0" dirty="0" smtClean="0"/>
              <a:t>и заключения договора на серийные поставки;</a:t>
            </a:r>
          </a:p>
          <a:p>
            <a:pPr marL="342900" marR="0" lvl="1" indent="-342900" algn="l" defTabSz="95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0"/>
              <a:tabLst/>
              <a:defRPr/>
            </a:pPr>
            <a:endParaRPr lang="ru-RU" b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1AB-E646-4878-B217-5CCD66AE50E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027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000" indent="-342000">
              <a:buNone/>
            </a:pPr>
            <a:r>
              <a:rPr lang="ru-RU" b="1" baseline="0" dirty="0" smtClean="0"/>
              <a:t>18.	В процессе серийных поставок от утверждённых поставщиков также выполняется входной контроль поставленной продукции;</a:t>
            </a:r>
          </a:p>
          <a:p>
            <a:pPr marL="342000" indent="-342000">
              <a:buAutoNum type="arabicPeriod" startAt="27"/>
            </a:pPr>
            <a:endParaRPr lang="ru-RU" b="1" i="1" baseline="0" dirty="0" smtClean="0"/>
          </a:p>
          <a:p>
            <a:pPr marL="342000" indent="-342000">
              <a:buNone/>
            </a:pPr>
            <a:r>
              <a:rPr lang="ru-RU" b="1" baseline="0" dirty="0" smtClean="0"/>
              <a:t>19.	При выявлении несоответствий в адрес поставщика:</a:t>
            </a:r>
          </a:p>
          <a:p>
            <a:pPr marL="0" indent="0">
              <a:buNone/>
            </a:pPr>
            <a:endParaRPr lang="ru-RU" b="1" baseline="0" dirty="0" smtClean="0"/>
          </a:p>
          <a:p>
            <a:pPr marL="821148" lvl="1" indent="-342900">
              <a:buFont typeface="Wingdings" panose="05000000000000000000" pitchFamily="2" charset="2"/>
              <a:buChar char="ü"/>
            </a:pPr>
            <a:r>
              <a:rPr lang="ru-RU" b="1" baseline="0" dirty="0" smtClean="0"/>
              <a:t>оформляется рекламационный акт;</a:t>
            </a:r>
          </a:p>
          <a:p>
            <a:pPr marL="821148" lvl="1" indent="-342900">
              <a:buFont typeface="Wingdings" panose="05000000000000000000" pitchFamily="2" charset="2"/>
              <a:buChar char="ü"/>
            </a:pPr>
            <a:r>
              <a:rPr lang="ru-RU" b="1" baseline="0" dirty="0" smtClean="0"/>
              <a:t>направляется запрос на разработку мероприятий, направленных на предотвращение возможной повторной поставки продукции с несоответствиями;</a:t>
            </a:r>
          </a:p>
          <a:p>
            <a:pPr marL="821148" lvl="1" indent="-342900">
              <a:buFont typeface="Wingdings" panose="05000000000000000000" pitchFamily="2" charset="2"/>
              <a:buChar char="ü"/>
            </a:pPr>
            <a:r>
              <a:rPr lang="ru-RU" b="1" baseline="0" dirty="0" smtClean="0"/>
              <a:t>может быть направлена продукция для проведения исследований с целью подтверждения или опровержения выявленного несоответствия;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1AB-E646-4878-B217-5CCD66AE50E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169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6438" y="746125"/>
            <a:ext cx="5395912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000" indent="-342000">
              <a:buNone/>
            </a:pPr>
            <a:r>
              <a:rPr lang="ru-RU" b="1" baseline="0" dirty="0" smtClean="0"/>
              <a:t>20.	Фактом утверждения работа с поставщиком не заканчивается – согласно указанным </a:t>
            </a:r>
            <a:r>
              <a:rPr lang="ru-RU" b="1" u="none" baseline="0" dirty="0" smtClean="0"/>
              <a:t>законодательным д</a:t>
            </a:r>
            <a:r>
              <a:rPr lang="ru-RU" b="1" baseline="0" dirty="0" smtClean="0"/>
              <a:t>окументам, необходимо выполнять периодическую оценку и надзор над поставщиками;</a:t>
            </a:r>
          </a:p>
          <a:p>
            <a:pPr marL="342000" indent="-342000">
              <a:buAutoNum type="arabicPeriod" startAt="29"/>
            </a:pPr>
            <a:endParaRPr lang="ru-RU" b="1" baseline="0" dirty="0" smtClean="0"/>
          </a:p>
          <a:p>
            <a:pPr marL="342000" indent="-342000">
              <a:buNone/>
            </a:pPr>
            <a:r>
              <a:rPr lang="ru-RU" b="1" baseline="0" dirty="0" smtClean="0"/>
              <a:t>21.	Примеры принимаемых комиссией решений в случае ухудшения качества поставок за предыдущий год представлены в правой части слайда;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1AB-E646-4878-B217-5CCD66AE50E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987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русский 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\\SRV-FILES\sh_reklamno_vist$\003_ФОТО и ГРАФИКА\ГРАФИКА ОДК\Картины в переговорные\3_1100x700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" t="26552" r="4279" b="22651"/>
          <a:stretch/>
        </p:blipFill>
        <p:spPr bwMode="auto">
          <a:xfrm>
            <a:off x="-508" y="3351930"/>
            <a:ext cx="9903600" cy="345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 userDrawn="1"/>
        </p:nvGrpSpPr>
        <p:grpSpPr>
          <a:xfrm>
            <a:off x="-1" y="3246330"/>
            <a:ext cx="9901195" cy="357520"/>
            <a:chOff x="-1" y="3246330"/>
            <a:chExt cx="9901195" cy="357520"/>
          </a:xfrm>
        </p:grpSpPr>
        <p:sp>
          <p:nvSpPr>
            <p:cNvPr id="11" name="Прямоугольник 10"/>
            <p:cNvSpPr/>
            <p:nvPr userDrawn="1"/>
          </p:nvSpPr>
          <p:spPr>
            <a:xfrm flipV="1">
              <a:off x="-1" y="3246330"/>
              <a:ext cx="9901195" cy="18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12" name="Прямоугольник 11"/>
            <p:cNvSpPr/>
            <p:nvPr userDrawn="1"/>
          </p:nvSpPr>
          <p:spPr>
            <a:xfrm>
              <a:off x="0" y="3423949"/>
              <a:ext cx="9900001" cy="17990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рямоугольник 13"/>
          <p:cNvSpPr/>
          <p:nvPr userDrawn="1"/>
        </p:nvSpPr>
        <p:spPr>
          <a:xfrm flipV="1">
            <a:off x="-1" y="6663193"/>
            <a:ext cx="9901195" cy="18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489824"/>
            <a:ext cx="9900001" cy="1799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одк-сатурн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57214" y="2337218"/>
            <a:ext cx="2607455" cy="626064"/>
          </a:xfrm>
          <a:prstGeom prst="rect">
            <a:avLst/>
          </a:prstGeom>
        </p:spPr>
      </p:pic>
      <p:pic>
        <p:nvPicPr>
          <p:cNvPr id="13" name="Рисунок 12" descr="ОДК_Сатурн_горизонтал_new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557679" y="2341664"/>
            <a:ext cx="1611641" cy="6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1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английский 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\\SRV-FILES\sh_reklamno_vist$\003_ФОТО и ГРАФИКА\ГРАФИКА ОДК\Картины в переговорные\3_1100x700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" t="26552" r="4279" b="22651"/>
          <a:stretch/>
        </p:blipFill>
        <p:spPr bwMode="auto">
          <a:xfrm>
            <a:off x="-508" y="3351930"/>
            <a:ext cx="9903600" cy="345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 userDrawn="1"/>
        </p:nvGrpSpPr>
        <p:grpSpPr>
          <a:xfrm>
            <a:off x="-1" y="3246330"/>
            <a:ext cx="9901195" cy="357520"/>
            <a:chOff x="-1" y="3246330"/>
            <a:chExt cx="9901195" cy="357520"/>
          </a:xfrm>
        </p:grpSpPr>
        <p:sp>
          <p:nvSpPr>
            <p:cNvPr id="11" name="Прямоугольник 10"/>
            <p:cNvSpPr/>
            <p:nvPr userDrawn="1"/>
          </p:nvSpPr>
          <p:spPr>
            <a:xfrm flipV="1">
              <a:off x="-1" y="3246330"/>
              <a:ext cx="9901195" cy="18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12" name="Прямоугольник 11"/>
            <p:cNvSpPr/>
            <p:nvPr userDrawn="1"/>
          </p:nvSpPr>
          <p:spPr>
            <a:xfrm>
              <a:off x="0" y="3423949"/>
              <a:ext cx="9900001" cy="17990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Прямоугольник 14"/>
          <p:cNvSpPr/>
          <p:nvPr userDrawn="1"/>
        </p:nvSpPr>
        <p:spPr>
          <a:xfrm flipV="1">
            <a:off x="-1" y="6663193"/>
            <a:ext cx="9901195" cy="18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489824"/>
            <a:ext cx="9900001" cy="1799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uec-saturn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57212" y="2342387"/>
            <a:ext cx="2592000" cy="622352"/>
          </a:xfrm>
          <a:prstGeom prst="rect">
            <a:avLst/>
          </a:prstGeom>
        </p:spPr>
      </p:pic>
      <p:pic>
        <p:nvPicPr>
          <p:cNvPr id="13" name="Рисунок 12" descr="UEC_Saturn_horizont_new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557679" y="2339645"/>
            <a:ext cx="1621363" cy="6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2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русск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 userDrawn="1"/>
        </p:nvCxnSpPr>
        <p:spPr>
          <a:xfrm>
            <a:off x="0" y="1265529"/>
            <a:ext cx="9901238" cy="0"/>
          </a:xfrm>
          <a:prstGeom prst="line">
            <a:avLst/>
          </a:prstGeom>
          <a:ln w="31750">
            <a:solidFill>
              <a:srgbClr val="B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 descr="одк-сатурн_вертикальный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750805" y="247396"/>
            <a:ext cx="557532" cy="828000"/>
          </a:xfrm>
          <a:prstGeom prst="rect">
            <a:avLst/>
          </a:prstGeom>
        </p:spPr>
      </p:pic>
      <p:pic>
        <p:nvPicPr>
          <p:cNvPr id="5" name="Рисунок 4" descr="ОДК_САТУРН_vert_ne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698340" y="250694"/>
            <a:ext cx="669895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45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английск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 userDrawn="1"/>
        </p:nvCxnSpPr>
        <p:spPr>
          <a:xfrm>
            <a:off x="0" y="1265529"/>
            <a:ext cx="9901238" cy="0"/>
          </a:xfrm>
          <a:prstGeom prst="line">
            <a:avLst/>
          </a:prstGeom>
          <a:ln w="31750">
            <a:solidFill>
              <a:srgbClr val="B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 descr="uec-saturn_вертикальный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750805" y="238357"/>
            <a:ext cx="557532" cy="828000"/>
          </a:xfrm>
          <a:prstGeom prst="rect">
            <a:avLst/>
          </a:prstGeom>
        </p:spPr>
      </p:pic>
      <p:pic>
        <p:nvPicPr>
          <p:cNvPr id="5" name="Рисунок 4" descr="UEC_SATURN_vert_ne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698342" y="252125"/>
            <a:ext cx="669893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76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79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7" r:id="rId4"/>
  </p:sldLayoutIdLst>
  <p:hf sldNum="0" hdr="0" dt="0"/>
  <p:txStyles>
    <p:titleStyle>
      <a:lvl1pPr algn="l" defTabSz="956496" rtl="0" eaLnBrk="1" latinLnBrk="0" hangingPunct="1">
        <a:spcBef>
          <a:spcPct val="0"/>
        </a:spcBef>
        <a:buNone/>
        <a:defRPr sz="24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8686" indent="-358686" algn="l" defTabSz="956496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7153" indent="-298905" algn="l" defTabSz="9564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95620" indent="-239124" algn="l" defTabSz="9564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73867" indent="-239124" algn="l" defTabSz="9564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52115" indent="-239124" algn="l" defTabSz="956496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630363" indent="-239124" algn="l" defTabSz="9564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08612" indent="-239124" algn="l" defTabSz="9564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86859" indent="-239124" algn="l" defTabSz="9564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65107" indent="-239124" algn="l" defTabSz="9564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64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8248" algn="l" defTabSz="9564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56496" algn="l" defTabSz="9564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4744" algn="l" defTabSz="9564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12991" algn="l" defTabSz="9564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91239" algn="l" defTabSz="9564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9488" algn="l" defTabSz="9564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47736" algn="l" defTabSz="9564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5983" algn="l" defTabSz="9564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4.wmf"/><Relationship Id="rId5" Type="http://schemas.openxmlformats.org/officeDocument/2006/relationships/image" Target="../media/image12.wmf"/><Relationship Id="rId10" Type="http://schemas.openxmlformats.org/officeDocument/2006/relationships/oleObject" Target="../embeddings/Microsoft_Word_97_-_2003_Document2.doc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60388" y="648009"/>
            <a:ext cx="8766463" cy="90000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algn="l" defTabSz="957837" rtl="0" eaLnBrk="1" latinLnBrk="0" hangingPunct="1">
              <a:spcBef>
                <a:spcPct val="0"/>
              </a:spcBef>
              <a:buNone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2000" dirty="0" smtClean="0"/>
              <a:t>УПРАВЛЕНИЕ КАЧЕСТВОМ ПОСТАВОК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522518" y="1836049"/>
            <a:ext cx="4819920" cy="416846"/>
          </a:xfrm>
          <a:prstGeom prst="rect">
            <a:avLst/>
          </a:prstGeom>
          <a:noFill/>
        </p:spPr>
        <p:txBody>
          <a:bodyPr lIns="0" tIns="0" rIns="0" bIns="0" anchor="b" anchorCtr="0"/>
          <a:lstStyle>
            <a:lvl1pPr marL="0" indent="0" algn="l" defTabSz="95783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5783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5783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5783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5783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5783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5783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5783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5783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 smtClean="0">
                <a:solidFill>
                  <a:srgbClr val="646464"/>
                </a:solidFill>
              </a:rPr>
              <a:t>Организация работ с поставщиками</a:t>
            </a:r>
          </a:p>
          <a:p>
            <a:pPr algn="r"/>
            <a:r>
              <a:rPr lang="ru-RU" dirty="0" smtClean="0">
                <a:solidFill>
                  <a:srgbClr val="646464"/>
                </a:solidFill>
              </a:rPr>
              <a:t>Требования к поставщикам ПАО «ОДК-Сатурн»</a:t>
            </a:r>
            <a:endParaRPr lang="ru-RU" dirty="0">
              <a:solidFill>
                <a:srgbClr val="646464"/>
              </a:solidFill>
            </a:endParaRPr>
          </a:p>
        </p:txBody>
      </p:sp>
      <p:sp>
        <p:nvSpPr>
          <p:cNvPr id="48" name="Дата 3"/>
          <p:cNvSpPr txBox="1">
            <a:spLocks/>
          </p:cNvSpPr>
          <p:nvPr/>
        </p:nvSpPr>
        <p:spPr>
          <a:xfrm>
            <a:off x="7535705" y="6436391"/>
            <a:ext cx="1799135" cy="215450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ru-RU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89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5"/>
          <p:cNvSpPr txBox="1">
            <a:spLocks/>
          </p:cNvSpPr>
          <p:nvPr/>
        </p:nvSpPr>
        <p:spPr>
          <a:xfrm>
            <a:off x="8983179" y="6471323"/>
            <a:ext cx="360050" cy="1265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algn="r" defTabSz="957837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18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37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55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73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91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511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429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347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1E9AF0-1160-4505-9A76-0F4FCA6A057B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559989" y="259985"/>
            <a:ext cx="7775100" cy="7809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57837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Организация аудитов поставщиков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342601" y="2248030"/>
            <a:ext cx="4676470" cy="742920"/>
          </a:xfrm>
          <a:prstGeom prst="rect">
            <a:avLst/>
          </a:prstGeom>
          <a:noFill/>
          <a:ln>
            <a:noFill/>
          </a:ln>
        </p:spPr>
        <p:txBody>
          <a:bodyPr vert="horz" lIns="107849" tIns="35950" rIns="107849" bIns="35950" rtlCol="0" anchor="ctr" anchorCtr="0">
            <a:noAutofit/>
          </a:bodyPr>
          <a:lstStyle>
            <a:defPPr>
              <a:defRPr lang="ru-RU"/>
            </a:defPPr>
            <a:lvl1pPr marL="177800" marR="0" lvl="0" indent="-1778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Tx/>
              <a:buFont typeface="Arial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360000" indent="-180000"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200" baseline="0">
                <a:latin typeface="Arial" pitchFamily="34" charset="0"/>
                <a:cs typeface="Arial" pitchFamily="34" charset="0"/>
              </a:defRPr>
            </a:lvl2pPr>
            <a:lvl3pPr indent="0">
              <a:spcBef>
                <a:spcPts val="0"/>
              </a:spcBef>
              <a:buFont typeface="Symbol" pitchFamily="18" charset="2"/>
              <a:buNone/>
              <a:defRPr sz="1200" baseline="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проверка соответствия условий изготовления продукции</a:t>
            </a:r>
          </a:p>
          <a:p>
            <a:pPr marL="0" indent="0">
              <a:spcBef>
                <a:spcPts val="300"/>
              </a:spcBef>
              <a:buClr>
                <a:srgbClr val="C00000"/>
              </a:buClr>
              <a:buNone/>
            </a:pPr>
            <a:r>
              <a:rPr lang="ru-RU" dirty="0" smtClean="0"/>
              <a:t>требованиями ПАО «ОДК-Сатурн», предъявляемым к поставщикам</a:t>
            </a:r>
          </a:p>
        </p:txBody>
      </p:sp>
      <p:sp>
        <p:nvSpPr>
          <p:cNvPr id="25" name="AutoShape 2"/>
          <p:cNvSpPr>
            <a:spLocks noChangeArrowheads="1"/>
          </p:cNvSpPr>
          <p:nvPr/>
        </p:nvSpPr>
        <p:spPr bwMode="auto">
          <a:xfrm>
            <a:off x="3514481" y="2917868"/>
            <a:ext cx="320014" cy="1926514"/>
          </a:xfrm>
          <a:prstGeom prst="homePlate">
            <a:avLst>
              <a:gd name="adj" fmla="val 100000"/>
            </a:avLst>
          </a:prstGeom>
          <a:noFill/>
          <a:ln w="19050">
            <a:solidFill>
              <a:srgbClr val="B00000"/>
            </a:solidFill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endParaRPr lang="ru-RU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79069" y="4899556"/>
            <a:ext cx="2088232" cy="968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6143" y="5043572"/>
            <a:ext cx="218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решение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директоров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по направлениям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51846" y="3492671"/>
            <a:ext cx="2088232" cy="968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3847" y="3636687"/>
            <a:ext cx="218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комиссия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по работе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с поставщиками</a:t>
            </a:r>
          </a:p>
        </p:txBody>
      </p:sp>
      <p:sp>
        <p:nvSpPr>
          <p:cNvPr id="36" name="Объект 265"/>
          <p:cNvSpPr txBox="1">
            <a:spLocks/>
          </p:cNvSpPr>
          <p:nvPr/>
        </p:nvSpPr>
        <p:spPr>
          <a:xfrm>
            <a:off x="4590579" y="1800089"/>
            <a:ext cx="3958038" cy="307647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91312" rtlCol="0" anchor="b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ru-RU" sz="1600" b="1" kern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1376363" indent="-233362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2058988" indent="-2301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Аудит поставщика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трелка вниз 36"/>
          <p:cNvSpPr/>
          <p:nvPr/>
        </p:nvSpPr>
        <p:spPr bwMode="auto">
          <a:xfrm>
            <a:off x="6335572" y="3420269"/>
            <a:ext cx="468052" cy="648072"/>
          </a:xfrm>
          <a:prstGeom prst="downArrow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96515" y="4909597"/>
            <a:ext cx="4676470" cy="742920"/>
          </a:xfrm>
          <a:prstGeom prst="rect">
            <a:avLst/>
          </a:prstGeom>
          <a:noFill/>
          <a:ln>
            <a:noFill/>
          </a:ln>
        </p:spPr>
        <p:txBody>
          <a:bodyPr vert="horz" lIns="107849" tIns="35950" rIns="107849" bIns="35950" rtlCol="0" anchor="ctr" anchorCtr="0">
            <a:noAutofit/>
          </a:bodyPr>
          <a:lstStyle>
            <a:defPPr>
              <a:defRPr lang="ru-RU"/>
            </a:defPPr>
            <a:lvl1pPr marL="177800" marR="0" lvl="0" indent="-1778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Tx/>
              <a:buFont typeface="Arial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360000" indent="-180000"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200" baseline="0">
                <a:latin typeface="Arial" pitchFamily="34" charset="0"/>
                <a:cs typeface="Arial" pitchFamily="34" charset="0"/>
              </a:defRPr>
            </a:lvl2pPr>
            <a:lvl3pPr indent="0">
              <a:spcBef>
                <a:spcPts val="0"/>
              </a:spcBef>
              <a:buFont typeface="Symbol" pitchFamily="18" charset="2"/>
              <a:buNone/>
              <a:defRPr sz="1200" baseline="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приведение условий изготовления и обеспечения качества продукции в соответствии с требованиями технической документации</a:t>
            </a:r>
            <a:r>
              <a:rPr lang="en-US" dirty="0" smtClean="0"/>
              <a:t> </a:t>
            </a:r>
            <a:r>
              <a:rPr lang="ru-RU" dirty="0" smtClean="0"/>
              <a:t>(в </a:t>
            </a:r>
            <a:r>
              <a:rPr lang="ru-RU" dirty="0" err="1" smtClean="0"/>
              <a:t>т.ч</a:t>
            </a:r>
            <a:r>
              <a:rPr lang="ru-RU" dirty="0" smtClean="0"/>
              <a:t>. ТУ, чертежи, ГОСТ)</a:t>
            </a:r>
          </a:p>
        </p:txBody>
      </p:sp>
      <p:sp>
        <p:nvSpPr>
          <p:cNvPr id="39" name="Объект 265"/>
          <p:cNvSpPr txBox="1">
            <a:spLocks/>
          </p:cNvSpPr>
          <p:nvPr/>
        </p:nvSpPr>
        <p:spPr>
          <a:xfrm>
            <a:off x="4744493" y="4461656"/>
            <a:ext cx="3958038" cy="307647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91312" rtlCol="0" anchor="b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ru-RU" sz="1600" b="1" kern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1376363" indent="-233362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2058988" indent="-2301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корректирующих мероприятий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9069" y="2088121"/>
            <a:ext cx="2088232" cy="968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2140" y="2149257"/>
            <a:ext cx="2184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неудовлетворительные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результаты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входного контроля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и испытаний</a:t>
            </a:r>
          </a:p>
        </p:txBody>
      </p:sp>
    </p:spTree>
    <p:extLst>
      <p:ext uri="{BB962C8B-B14F-4D97-AF65-F5344CB8AC3E}">
        <p14:creationId xmlns:p14="http://schemas.microsoft.com/office/powerpoint/2010/main" val="216712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9989" y="259985"/>
            <a:ext cx="7775100" cy="7809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57837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Термины и определения</a:t>
            </a:r>
            <a:endParaRPr lang="ru-RU" dirty="0"/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>
          <a:xfrm>
            <a:off x="8983179" y="6471323"/>
            <a:ext cx="360050" cy="1265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algn="r" defTabSz="957837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18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37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55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73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91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511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429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347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1E9AF0-1160-4505-9A76-0F4FCA6A057B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Объект 4"/>
          <p:cNvSpPr txBox="1">
            <a:spLocks/>
          </p:cNvSpPr>
          <p:nvPr/>
        </p:nvSpPr>
        <p:spPr>
          <a:xfrm>
            <a:off x="558131" y="1546555"/>
            <a:ext cx="8778997" cy="4682026"/>
          </a:xfrm>
          <a:prstGeom prst="rect">
            <a:avLst/>
          </a:prstGeom>
          <a:noFill/>
        </p:spPr>
        <p:txBody>
          <a:bodyPr lIns="0" tIns="0" rIns="0" bIns="0"/>
          <a:lstStyle>
            <a:lvl1pPr marL="359189" indent="-359189" algn="l" defTabSz="95783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78243" indent="-299324" algn="l" defTabSz="95783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97296" indent="-239459" algn="l" defTabSz="95783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76214" indent="-239459" algn="l" defTabSz="95783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55132" indent="-239459" algn="l" defTabSz="95783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634051" indent="-239459" algn="l" defTabSz="95783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2970" indent="-239459" algn="l" defTabSz="95783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1888" indent="-239459" algn="l" defTabSz="95783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0806" indent="-239459" algn="l" defTabSz="95783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/>
              <a:t>Область одобрения </a:t>
            </a:r>
            <a:r>
              <a:rPr lang="ru-RU" sz="1400" dirty="0"/>
              <a:t>– обо</a:t>
            </a:r>
            <a:r>
              <a:rPr lang="ru-RU" sz="1400" dirty="0" smtClean="0"/>
              <a:t>значение и наименование закупаемой продукции или услуги, а также нормативного документа (чертёж, ТУ, ОСТ и пр.);</a:t>
            </a:r>
          </a:p>
          <a:p>
            <a:endParaRPr lang="ru-RU" sz="1400" dirty="0"/>
          </a:p>
          <a:p>
            <a:r>
              <a:rPr lang="ru-RU" sz="1400" b="1" dirty="0" smtClean="0"/>
              <a:t>Обязательные требования </a:t>
            </a:r>
            <a:r>
              <a:rPr lang="ru-RU" sz="1400" dirty="0"/>
              <a:t>– требования, устанавливаемые </a:t>
            </a:r>
            <a:r>
              <a:rPr lang="ru-RU" sz="1400" dirty="0" smtClean="0"/>
              <a:t>национальными </a:t>
            </a:r>
            <a:r>
              <a:rPr lang="ru-RU" sz="1400" dirty="0"/>
              <a:t>стандартами </a:t>
            </a:r>
            <a:r>
              <a:rPr lang="ru-RU" sz="1400" dirty="0" smtClean="0"/>
              <a:t>и другими </a:t>
            </a:r>
            <a:r>
              <a:rPr lang="ru-RU" sz="1400" dirty="0"/>
              <a:t>документами по стандартизации на основе </a:t>
            </a:r>
            <a:r>
              <a:rPr lang="ru-RU" sz="1400" dirty="0" smtClean="0"/>
              <a:t>действующего законодательства </a:t>
            </a:r>
            <a:r>
              <a:rPr lang="ru-RU" sz="1400" dirty="0"/>
              <a:t>для обеспечения безопасности продукции, работ и услуг, </a:t>
            </a:r>
            <a:r>
              <a:rPr lang="ru-RU" sz="1400" dirty="0" smtClean="0"/>
              <a:t>защиты окружающей </a:t>
            </a:r>
            <a:r>
              <a:rPr lang="ru-RU" sz="1400" dirty="0"/>
              <a:t>среды, жизни, здоровья и имущества, обеспечения технической и </a:t>
            </a:r>
            <a:r>
              <a:rPr lang="ru-RU" sz="1400" dirty="0" smtClean="0"/>
              <a:t>информационной </a:t>
            </a:r>
            <a:r>
              <a:rPr lang="ru-RU" sz="1400" dirty="0"/>
              <a:t>совместимости, взаимозаменяемости продукции, единства методов </a:t>
            </a:r>
            <a:r>
              <a:rPr lang="ru-RU" sz="1400" dirty="0" smtClean="0"/>
              <a:t>контроля </a:t>
            </a:r>
            <a:r>
              <a:rPr lang="ru-RU" sz="1400" dirty="0"/>
              <a:t>и маркировки, а также иные обязательные требования, установленные </a:t>
            </a:r>
            <a:r>
              <a:rPr lang="ru-RU" sz="1400" dirty="0" smtClean="0"/>
              <a:t>техническими </a:t>
            </a:r>
            <a:r>
              <a:rPr lang="ru-RU" sz="1400" dirty="0"/>
              <a:t>регламентами и законодательством Российской </a:t>
            </a:r>
            <a:r>
              <a:rPr lang="ru-RU" sz="1400" dirty="0" smtClean="0"/>
              <a:t>Федерации;</a:t>
            </a:r>
          </a:p>
          <a:p>
            <a:endParaRPr lang="ru-RU" sz="1400" dirty="0"/>
          </a:p>
          <a:p>
            <a:r>
              <a:rPr lang="ru-RU" sz="1400" b="1" dirty="0" smtClean="0"/>
              <a:t>Поставщик-изготовитель</a:t>
            </a:r>
            <a:r>
              <a:rPr lang="ru-RU" sz="1400" dirty="0" smtClean="0"/>
              <a:t> – организация, </a:t>
            </a:r>
            <a:r>
              <a:rPr lang="ru-RU" sz="1400" dirty="0"/>
              <a:t>поставляющая покупателю </a:t>
            </a:r>
            <a:r>
              <a:rPr lang="ru-RU" sz="1400" dirty="0" smtClean="0"/>
              <a:t>произведенную </a:t>
            </a:r>
            <a:r>
              <a:rPr lang="ru-RU" sz="1400" dirty="0"/>
              <a:t>им </a:t>
            </a:r>
            <a:r>
              <a:rPr lang="ru-RU" sz="1400" dirty="0" smtClean="0"/>
              <a:t>продукцию;</a:t>
            </a:r>
            <a:endParaRPr lang="ru-RU" sz="1400" dirty="0"/>
          </a:p>
          <a:p>
            <a:endParaRPr lang="ru-RU" sz="1400" dirty="0"/>
          </a:p>
          <a:p>
            <a:r>
              <a:rPr lang="ru-RU" sz="1400" b="1" dirty="0" smtClean="0"/>
              <a:t>Поставщик-продавец</a:t>
            </a:r>
            <a:r>
              <a:rPr lang="ru-RU" sz="1400" dirty="0" smtClean="0"/>
              <a:t> – организация</a:t>
            </a:r>
            <a:r>
              <a:rPr lang="ru-RU" sz="1400" dirty="0"/>
              <a:t>, осуществляющая закупку продукции </a:t>
            </a:r>
            <a:r>
              <a:rPr lang="ru-RU" sz="1400" dirty="0" smtClean="0"/>
              <a:t>у изготовителя </a:t>
            </a:r>
            <a:r>
              <a:rPr lang="ru-RU" sz="1400" dirty="0"/>
              <a:t>или у другого продавца, ее разгрузку, фасовку, хранение, погрузку, </a:t>
            </a:r>
            <a:r>
              <a:rPr lang="ru-RU" sz="1400" dirty="0" smtClean="0"/>
              <a:t>продажу </a:t>
            </a:r>
            <a:r>
              <a:rPr lang="ru-RU" sz="1400" dirty="0"/>
              <a:t>и транспортирование </a:t>
            </a:r>
            <a:r>
              <a:rPr lang="ru-RU" sz="1400" dirty="0" smtClean="0"/>
              <a:t>покупателю;</a:t>
            </a:r>
            <a:endParaRPr lang="ru-RU" sz="1400" dirty="0"/>
          </a:p>
          <a:p>
            <a:endParaRPr lang="ru-RU" sz="1400" b="1" dirty="0" smtClean="0"/>
          </a:p>
          <a:p>
            <a:r>
              <a:rPr lang="ru-RU" sz="1400" b="1" dirty="0" smtClean="0"/>
              <a:t>Продукция</a:t>
            </a:r>
            <a:r>
              <a:rPr lang="ru-RU" sz="1400" dirty="0"/>
              <a:t> </a:t>
            </a:r>
            <a:r>
              <a:rPr lang="ru-RU" sz="1400" dirty="0" smtClean="0"/>
              <a:t>– результат процесса;</a:t>
            </a:r>
          </a:p>
          <a:p>
            <a:endParaRPr lang="ru-RU" sz="1400" dirty="0"/>
          </a:p>
          <a:p>
            <a:r>
              <a:rPr lang="ru-RU" sz="1400" b="1" dirty="0"/>
              <a:t>Р</a:t>
            </a:r>
            <a:r>
              <a:rPr lang="ru-RU" sz="1400" b="1" dirty="0" smtClean="0"/>
              <a:t>азрешительный документ – </a:t>
            </a:r>
            <a:r>
              <a:rPr lang="ru-RU" sz="1400" dirty="0" smtClean="0"/>
              <a:t>документ</a:t>
            </a:r>
            <a:r>
              <a:rPr lang="ru-RU" sz="1400" dirty="0"/>
              <a:t>, выданный организации </a:t>
            </a:r>
            <a:r>
              <a:rPr lang="ru-RU" sz="1400" dirty="0" smtClean="0"/>
              <a:t>уполномоченными </a:t>
            </a:r>
            <a:r>
              <a:rPr lang="ru-RU" sz="1400" dirty="0"/>
              <a:t>органами авиационных властей и удостоверяющий соответствие </a:t>
            </a:r>
            <a:r>
              <a:rPr lang="ru-RU" sz="1400" dirty="0" smtClean="0"/>
              <a:t>организации применимым </a:t>
            </a:r>
            <a:r>
              <a:rPr lang="ru-RU" sz="1400" dirty="0"/>
              <a:t>требованиям.</a:t>
            </a: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377094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9989" y="259985"/>
            <a:ext cx="7775100" cy="7809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57837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Требования к оценке поставщиков</a:t>
            </a:r>
            <a:endParaRPr lang="ru-RU" dirty="0"/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>
          <a:xfrm>
            <a:off x="8983179" y="6471323"/>
            <a:ext cx="360050" cy="1265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algn="r" defTabSz="957837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18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37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55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73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91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511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429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347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1E9AF0-1160-4505-9A76-0F4FCA6A057B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0560" y="1801559"/>
            <a:ext cx="2662390" cy="1667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0159" y="1737951"/>
            <a:ext cx="26623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Федеральный Закон</a:t>
            </a:r>
            <a:endParaRPr lang="en-US" sz="1200" b="1" i="1" dirty="0" smtClean="0">
              <a:latin typeface="Constantia" pitchFamily="18" charset="0"/>
            </a:endParaRP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 «О лицензировании»</a:t>
            </a:r>
          </a:p>
          <a:p>
            <a:pPr algn="ctr"/>
            <a:endParaRPr lang="ru-RU" sz="1200" b="1" i="1" dirty="0" smtClean="0">
              <a:latin typeface="Constantia" pitchFamily="18" charset="0"/>
            </a:endParaRP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Воздушный Кодекс РФ,</a:t>
            </a:r>
            <a:endParaRPr lang="en-US" sz="1200" b="1" i="1" dirty="0">
              <a:latin typeface="Constantia" pitchFamily="18" charset="0"/>
            </a:endParaRP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Постановление Правительства РФ</a:t>
            </a:r>
          </a:p>
          <a:p>
            <a:pPr algn="ctr"/>
            <a:endParaRPr lang="ru-RU" sz="1200" b="1" i="1" dirty="0" smtClean="0">
              <a:latin typeface="Constantia" pitchFamily="18" charset="0"/>
            </a:endParaRP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Постановления комиссии Евросоюза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30560" y="4708047"/>
            <a:ext cx="2662390" cy="1304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76110" y="4716840"/>
            <a:ext cx="1716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Союз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по сертификации</a:t>
            </a:r>
          </a:p>
          <a:p>
            <a:pPr algn="ctr"/>
            <a:endParaRPr lang="ru-RU" sz="600" b="1" i="1" dirty="0" smtClean="0">
              <a:latin typeface="Constantia" pitchFamily="18" charset="0"/>
            </a:endParaRP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ФАВТ (РОСАВИАЦИЯ)</a:t>
            </a:r>
          </a:p>
          <a:p>
            <a:pPr algn="ctr"/>
            <a:endParaRPr lang="ru-RU" sz="600" b="1" i="1" dirty="0" smtClean="0">
              <a:latin typeface="Constantia" pitchFamily="18" charset="0"/>
            </a:endParaRPr>
          </a:p>
          <a:p>
            <a:pPr algn="ctr"/>
            <a:r>
              <a:rPr lang="en-US" sz="1200" b="1" i="1" dirty="0" smtClean="0">
                <a:latin typeface="Constantia" pitchFamily="18" charset="0"/>
              </a:rPr>
              <a:t>EASA</a:t>
            </a:r>
            <a:r>
              <a:rPr lang="ru-RU" sz="1200" b="1" i="1" dirty="0" smtClean="0">
                <a:latin typeface="Constantia" pitchFamily="18" charset="0"/>
              </a:rPr>
              <a:t>, </a:t>
            </a:r>
            <a:r>
              <a:rPr lang="en-US" sz="1200" b="1" i="1" dirty="0" smtClean="0">
                <a:latin typeface="Constantia" pitchFamily="18" charset="0"/>
              </a:rPr>
              <a:t>BVC</a:t>
            </a:r>
            <a:r>
              <a:rPr lang="ru-RU" sz="1200" b="1" i="1" dirty="0" smtClean="0">
                <a:latin typeface="Constantia" pitchFamily="18" charset="0"/>
              </a:rPr>
              <a:t>, АР МАК</a:t>
            </a:r>
            <a:endParaRPr lang="en-US" sz="1200" b="1" i="1" dirty="0" smtClean="0">
              <a:latin typeface="Constantia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17456" y="3348259"/>
            <a:ext cx="2662390" cy="1304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06503" y="3484726"/>
            <a:ext cx="2268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latin typeface="Constantia" pitchFamily="18" charset="0"/>
              </a:rPr>
              <a:t>ГОСТ РВ  </a:t>
            </a:r>
            <a:r>
              <a:rPr lang="ru-RU" sz="1200" b="1" i="1" dirty="0" smtClean="0">
                <a:latin typeface="Constantia" pitchFamily="18" charset="0"/>
              </a:rPr>
              <a:t>0015-002,</a:t>
            </a:r>
            <a:endParaRPr lang="ru-RU" sz="1200" b="1" i="1" dirty="0">
              <a:latin typeface="Constantia" pitchFamily="18" charset="0"/>
            </a:endParaRP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ФАП, ФАП-21, АП-145,</a:t>
            </a:r>
            <a:endParaRPr lang="ru-RU" sz="600" b="1" i="1" dirty="0">
              <a:latin typeface="Constantia" pitchFamily="18" charset="0"/>
            </a:endParaRPr>
          </a:p>
          <a:p>
            <a:pPr algn="ctr"/>
            <a:r>
              <a:rPr lang="en-US" sz="1200" b="1" i="1" dirty="0" smtClean="0">
                <a:latin typeface="Constantia" pitchFamily="18" charset="0"/>
              </a:rPr>
              <a:t>EASA part </a:t>
            </a:r>
            <a:r>
              <a:rPr lang="en-US" sz="1200" b="1" i="1" dirty="0">
                <a:latin typeface="Constantia" pitchFamily="18" charset="0"/>
              </a:rPr>
              <a:t>21, </a:t>
            </a:r>
            <a:r>
              <a:rPr lang="en-US" sz="1200" b="1" i="1" dirty="0" smtClean="0">
                <a:latin typeface="Constantia" pitchFamily="18" charset="0"/>
              </a:rPr>
              <a:t>EASA part 145</a:t>
            </a:r>
            <a:r>
              <a:rPr lang="ru-RU" sz="1200" b="1" i="1" dirty="0">
                <a:latin typeface="Constantia" pitchFamily="18" charset="0"/>
              </a:rPr>
              <a:t>,</a:t>
            </a:r>
            <a:endParaRPr lang="en-US" sz="1200" b="1" i="1" dirty="0">
              <a:latin typeface="Constantia" pitchFamily="18" charset="0"/>
            </a:endParaRPr>
          </a:p>
          <a:p>
            <a:pPr algn="ctr"/>
            <a:r>
              <a:rPr lang="en-US" sz="1200" b="1" i="1" dirty="0">
                <a:latin typeface="Constantia" pitchFamily="18" charset="0"/>
              </a:rPr>
              <a:t>ISO 9001, AS </a:t>
            </a:r>
            <a:r>
              <a:rPr lang="en-US" sz="1200" b="1" i="1" dirty="0" smtClean="0">
                <a:latin typeface="Constantia" pitchFamily="18" charset="0"/>
              </a:rPr>
              <a:t>9100 / 9120</a:t>
            </a:r>
            <a:r>
              <a:rPr lang="ru-RU" sz="1200" b="1" i="1" dirty="0" smtClean="0">
                <a:latin typeface="Constantia" pitchFamily="18" charset="0"/>
              </a:rPr>
              <a:t>,</a:t>
            </a:r>
            <a:endParaRPr lang="en-US" sz="1200" b="1" i="1" dirty="0" smtClean="0">
              <a:latin typeface="Constantia" pitchFamily="18" charset="0"/>
            </a:endParaRP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ГОСТ Р ИСО 9001</a:t>
            </a:r>
            <a:endParaRPr lang="en-US" sz="1200" b="1" i="1" dirty="0">
              <a:latin typeface="Constantia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392799" y="1611791"/>
            <a:ext cx="2662390" cy="1304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01902" y="2087449"/>
            <a:ext cx="2184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Договор с поставщиком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462829" y="4996087"/>
            <a:ext cx="2662390" cy="1304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08379" y="5299351"/>
            <a:ext cx="171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Требования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документации СМК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ПАО «ОДК-САТУРН»</a:t>
            </a:r>
            <a:endParaRPr lang="en-US" sz="1200" b="1" i="1" dirty="0" smtClean="0">
              <a:latin typeface="Constantia" pitchFamily="18" charset="0"/>
            </a:endParaRPr>
          </a:p>
        </p:txBody>
      </p:sp>
      <p:sp>
        <p:nvSpPr>
          <p:cNvPr id="43" name="Стрелка вниз 42"/>
          <p:cNvSpPr/>
          <p:nvPr/>
        </p:nvSpPr>
        <p:spPr bwMode="auto">
          <a:xfrm rot="13650418">
            <a:off x="3314408" y="4367983"/>
            <a:ext cx="468052" cy="648072"/>
          </a:xfrm>
          <a:prstGeom prst="downArrow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45" name="Стрелка вниз 44"/>
          <p:cNvSpPr/>
          <p:nvPr/>
        </p:nvSpPr>
        <p:spPr bwMode="auto">
          <a:xfrm>
            <a:off x="1962217" y="3564285"/>
            <a:ext cx="468052" cy="648072"/>
          </a:xfrm>
          <a:prstGeom prst="downArrow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46" name="Стрелка вниз 45"/>
          <p:cNvSpPr/>
          <p:nvPr/>
        </p:nvSpPr>
        <p:spPr bwMode="auto">
          <a:xfrm rot="18868723">
            <a:off x="6279181" y="4426377"/>
            <a:ext cx="468052" cy="648072"/>
          </a:xfrm>
          <a:prstGeom prst="downArrow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49" name="Стрелка вниз 48"/>
          <p:cNvSpPr/>
          <p:nvPr/>
        </p:nvSpPr>
        <p:spPr bwMode="auto">
          <a:xfrm rot="10800000">
            <a:off x="7559998" y="3636299"/>
            <a:ext cx="468052" cy="648072"/>
          </a:xfrm>
          <a:prstGeom prst="downArrow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6123" y="1384063"/>
            <a:ext cx="1872208" cy="404399"/>
          </a:xfrm>
          <a:prstGeom prst="roundRect">
            <a:avLst/>
          </a:prstGeom>
          <a:solidFill>
            <a:srgbClr val="C0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28170" y="1356414"/>
            <a:ext cx="200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Законодательные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требования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107" y="4212357"/>
            <a:ext cx="200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Сертифицирующая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организация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14115" y="4276010"/>
            <a:ext cx="1872208" cy="404399"/>
          </a:xfrm>
          <a:prstGeom prst="roundRect">
            <a:avLst/>
          </a:prstGeom>
          <a:solidFill>
            <a:srgbClr val="C0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3488510" y="2880209"/>
            <a:ext cx="200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Регламентирующий документ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618471" y="2916213"/>
            <a:ext cx="1872208" cy="404399"/>
          </a:xfrm>
          <a:prstGeom prst="roundRect">
            <a:avLst/>
          </a:prstGeom>
          <a:solidFill>
            <a:srgbClr val="C0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4364497" y="4608401"/>
            <a:ext cx="1295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Положение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ГК </a:t>
            </a:r>
            <a:r>
              <a:rPr lang="ru-RU" sz="1200" b="1" i="1" dirty="0" err="1" smtClean="0">
                <a:latin typeface="Constantia" pitchFamily="18" charset="0"/>
              </a:rPr>
              <a:t>Ростех</a:t>
            </a:r>
            <a:r>
              <a:rPr lang="ru-RU" sz="1200" b="1" i="1" dirty="0" smtClean="0">
                <a:latin typeface="Constantia" pitchFamily="18" charset="0"/>
              </a:rPr>
              <a:t>,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СТО ОДК 122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338551" y="4638291"/>
            <a:ext cx="1378132" cy="616441"/>
          </a:xfrm>
          <a:prstGeom prst="roundRect">
            <a:avLst/>
          </a:prstGeom>
          <a:solidFill>
            <a:srgbClr val="C0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8046963" y="4212357"/>
            <a:ext cx="185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Требования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по качеству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к поставщикам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8144994" y="4112703"/>
            <a:ext cx="1558153" cy="891742"/>
          </a:xfrm>
          <a:prstGeom prst="roundRect">
            <a:avLst/>
          </a:prstGeom>
          <a:solidFill>
            <a:srgbClr val="C0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448438"/>
              </p:ext>
            </p:extLst>
          </p:nvPr>
        </p:nvGraphicFramePr>
        <p:xfrm>
          <a:off x="8479011" y="3497982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Acrobat Document" showAsIcon="1" r:id="rId4" imgW="914400" imgH="714240" progId="Acrobat.Document.11">
                  <p:embed/>
                </p:oleObj>
              </mc:Choice>
              <mc:Fallback>
                <p:oleObj name="Acrobat Document" showAsIcon="1" r:id="rId4" imgW="914400" imgH="71424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79011" y="3497982"/>
                        <a:ext cx="9144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581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580830" y="5625428"/>
            <a:ext cx="892325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66537" y="2304227"/>
            <a:ext cx="5288538" cy="293009"/>
          </a:xfrm>
          <a:prstGeom prst="rect">
            <a:avLst/>
          </a:prstGeom>
          <a:noFill/>
          <a:ln>
            <a:noFill/>
          </a:ln>
        </p:spPr>
        <p:txBody>
          <a:bodyPr vert="horz" lIns="107849" tIns="35950" rIns="107849" bIns="35950" rtlCol="0" anchor="ctr" anchorCtr="0">
            <a:noAutofit/>
          </a:bodyPr>
          <a:lstStyle>
            <a:defPPr>
              <a:defRPr lang="ru-RU"/>
            </a:defPPr>
            <a:lvl1pPr marL="177800" marR="0" lvl="0" indent="-1778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Tx/>
              <a:buFont typeface="Arial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360000" indent="-180000"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200" baseline="0">
                <a:latin typeface="Arial" pitchFamily="34" charset="0"/>
                <a:cs typeface="Arial" pitchFamily="34" charset="0"/>
              </a:defRPr>
            </a:lvl2pPr>
            <a:lvl3pPr indent="0">
              <a:spcBef>
                <a:spcPts val="0"/>
              </a:spcBef>
              <a:buFont typeface="Symbol" pitchFamily="18" charset="2"/>
              <a:buNone/>
              <a:defRPr sz="1200" baseline="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утверждённые поставщики ПАО «ОДК-САТУРН»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интернет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каталоги  </a:t>
            </a:r>
          </a:p>
        </p:txBody>
      </p:sp>
      <p:sp>
        <p:nvSpPr>
          <p:cNvPr id="16" name="Номер слайда 5"/>
          <p:cNvSpPr txBox="1">
            <a:spLocks/>
          </p:cNvSpPr>
          <p:nvPr/>
        </p:nvSpPr>
        <p:spPr>
          <a:xfrm>
            <a:off x="8983179" y="6471323"/>
            <a:ext cx="360050" cy="1265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algn="r" defTabSz="957837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18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37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55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73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91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511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429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347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1E9AF0-1160-4505-9A76-0F4FCA6A057B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559989" y="259985"/>
            <a:ext cx="7775100" cy="7809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57837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Этапы организации работы с поставщиками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61918" y="2232155"/>
            <a:ext cx="1440545" cy="432060"/>
          </a:xfrm>
          <a:prstGeom prst="rect">
            <a:avLst/>
          </a:prstGeom>
          <a:solidFill>
            <a:srgbClr val="B0000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89874" rIns="91312" bIns="89874" rtlCol="0" anchor="ctr" anchorCtr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поставщика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61918" y="1584065"/>
            <a:ext cx="1440545" cy="432060"/>
          </a:xfrm>
          <a:prstGeom prst="rect">
            <a:avLst/>
          </a:prstGeom>
          <a:solidFill>
            <a:srgbClr val="B0000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89874" rIns="91312" bIns="89874" rtlCol="0" anchor="ctr" anchorCtr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Потребность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закупке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8009" y="2988209"/>
            <a:ext cx="1440545" cy="432060"/>
          </a:xfrm>
          <a:prstGeom prst="rect">
            <a:avLst/>
          </a:prstGeom>
          <a:solidFill>
            <a:srgbClr val="B0000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89874" rIns="91312" bIns="89874" rtlCol="0" anchor="ctr" anchorCtr="0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Предварительная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8009" y="3744277"/>
            <a:ext cx="1440545" cy="432060"/>
          </a:xfrm>
          <a:prstGeom prst="rect">
            <a:avLst/>
          </a:prstGeom>
          <a:solidFill>
            <a:srgbClr val="B0000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89874" rIns="91312" bIns="89874" rtlCol="0" anchor="ctr" anchorCtr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Опытная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партия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63896" y="4392367"/>
            <a:ext cx="1440545" cy="432060"/>
          </a:xfrm>
          <a:prstGeom prst="rect">
            <a:avLst/>
          </a:prstGeom>
          <a:solidFill>
            <a:srgbClr val="B0000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89874" rIns="91312" bIns="89874" rtlCol="0" anchor="ctr" anchorCtr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и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испытания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63897" y="5076423"/>
            <a:ext cx="1440545" cy="432060"/>
          </a:xfrm>
          <a:prstGeom prst="rect">
            <a:avLst/>
          </a:prstGeom>
          <a:solidFill>
            <a:srgbClr val="B0000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89874" rIns="91312" bIns="89874" rtlCol="0" anchor="ctr" anchorCtr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Утверждение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поставщика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80830" y="5724513"/>
            <a:ext cx="1440545" cy="432060"/>
          </a:xfrm>
          <a:prstGeom prst="rect">
            <a:avLst/>
          </a:prstGeom>
          <a:solidFill>
            <a:srgbClr val="B0000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89874" rIns="91312" bIns="89874" rtlCol="0" anchor="ctr" anchorCtr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над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поставщиком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580830" y="4932407"/>
            <a:ext cx="892325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61918" y="4284335"/>
            <a:ext cx="892325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63869" y="3636263"/>
            <a:ext cx="892325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63869" y="2772249"/>
            <a:ext cx="892325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558009" y="2124177"/>
            <a:ext cx="892325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762487" y="3060229"/>
            <a:ext cx="5288538" cy="293009"/>
          </a:xfrm>
          <a:prstGeom prst="rect">
            <a:avLst/>
          </a:prstGeom>
          <a:noFill/>
          <a:ln>
            <a:noFill/>
          </a:ln>
        </p:spPr>
        <p:txBody>
          <a:bodyPr vert="horz" lIns="107849" tIns="35950" rIns="107849" bIns="35950" rtlCol="0" anchor="ctr" anchorCtr="0">
            <a:noAutofit/>
          </a:bodyPr>
          <a:lstStyle>
            <a:defPPr>
              <a:defRPr lang="ru-RU"/>
            </a:defPPr>
            <a:lvl1pPr marL="177800" marR="0" lvl="0" indent="-1778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Tx/>
              <a:buFont typeface="Arial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360000" indent="-180000"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200" baseline="0">
                <a:latin typeface="Arial" pitchFamily="34" charset="0"/>
                <a:cs typeface="Arial" pitchFamily="34" charset="0"/>
              </a:defRPr>
            </a:lvl2pPr>
            <a:lvl3pPr indent="0">
              <a:spcBef>
                <a:spcPts val="0"/>
              </a:spcBef>
              <a:buFont typeface="Symbol" pitchFamily="18" charset="2"/>
              <a:buNone/>
              <a:defRPr sz="1200" baseline="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наличие разрешительных документов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анкетирование по системе менеджмента качества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проведение аудита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66537" y="3813802"/>
            <a:ext cx="5288538" cy="293009"/>
          </a:xfrm>
          <a:prstGeom prst="rect">
            <a:avLst/>
          </a:prstGeom>
          <a:noFill/>
          <a:ln>
            <a:noFill/>
          </a:ln>
        </p:spPr>
        <p:txBody>
          <a:bodyPr vert="horz" lIns="107849" tIns="35950" rIns="107849" bIns="35950" rtlCol="0" anchor="ctr" anchorCtr="0">
            <a:noAutofit/>
          </a:bodyPr>
          <a:lstStyle>
            <a:defPPr>
              <a:defRPr lang="ru-RU"/>
            </a:defPPr>
            <a:lvl1pPr marL="177800" marR="0" lvl="0" indent="-1778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Tx/>
              <a:buFont typeface="Arial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360000" indent="-180000"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200" baseline="0">
                <a:latin typeface="Arial" pitchFamily="34" charset="0"/>
                <a:cs typeface="Arial" pitchFamily="34" charset="0"/>
              </a:defRPr>
            </a:lvl2pPr>
            <a:lvl3pPr indent="0">
              <a:spcBef>
                <a:spcPts val="0"/>
              </a:spcBef>
              <a:buFont typeface="Symbol" pitchFamily="18" charset="2"/>
              <a:buNone/>
              <a:defRPr sz="1200" baseline="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заключение договора на поставку опытной партии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766537" y="4461892"/>
            <a:ext cx="5288538" cy="293009"/>
          </a:xfrm>
          <a:prstGeom prst="rect">
            <a:avLst/>
          </a:prstGeom>
          <a:noFill/>
          <a:ln>
            <a:noFill/>
          </a:ln>
        </p:spPr>
        <p:txBody>
          <a:bodyPr vert="horz" lIns="107849" tIns="35950" rIns="107849" bIns="35950" rtlCol="0" anchor="ctr" anchorCtr="0">
            <a:noAutofit/>
          </a:bodyPr>
          <a:lstStyle>
            <a:defPPr>
              <a:defRPr lang="ru-RU"/>
            </a:defPPr>
            <a:lvl1pPr marL="177800" marR="0" lvl="0" indent="-1778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Tx/>
              <a:buFont typeface="Arial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360000" indent="-180000"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200" baseline="0">
                <a:latin typeface="Arial" pitchFamily="34" charset="0"/>
                <a:cs typeface="Arial" pitchFamily="34" charset="0"/>
              </a:defRPr>
            </a:lvl2pPr>
            <a:lvl3pPr indent="0">
              <a:spcBef>
                <a:spcPts val="0"/>
              </a:spcBef>
              <a:buFont typeface="Symbol" pitchFamily="18" charset="2"/>
              <a:buNone/>
              <a:defRPr sz="1200" baseline="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определение объёма входного контроля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при необходимости – назначение дополнительных испытаний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66537" y="5148461"/>
            <a:ext cx="5288538" cy="293009"/>
          </a:xfrm>
          <a:prstGeom prst="rect">
            <a:avLst/>
          </a:prstGeom>
          <a:noFill/>
          <a:ln>
            <a:noFill/>
          </a:ln>
        </p:spPr>
        <p:txBody>
          <a:bodyPr vert="horz" lIns="107849" tIns="35950" rIns="107849" bIns="35950" rtlCol="0" anchor="ctr" anchorCtr="0">
            <a:noAutofit/>
          </a:bodyPr>
          <a:lstStyle>
            <a:defPPr>
              <a:defRPr lang="ru-RU"/>
            </a:defPPr>
            <a:lvl1pPr marL="177800" marR="0" lvl="0" indent="-1778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Tx/>
              <a:buFont typeface="Arial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360000" indent="-180000"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200" baseline="0">
                <a:latin typeface="Arial" pitchFamily="34" charset="0"/>
                <a:cs typeface="Arial" pitchFamily="34" charset="0"/>
              </a:defRPr>
            </a:lvl2pPr>
            <a:lvl3pPr indent="0">
              <a:spcBef>
                <a:spcPts val="0"/>
              </a:spcBef>
              <a:buFont typeface="Symbol" pitchFamily="18" charset="2"/>
              <a:buNone/>
              <a:defRPr sz="1200" baseline="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анализ результатов входного контроля и испытаний опытной партии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62487" y="5863564"/>
            <a:ext cx="5288538" cy="293009"/>
          </a:xfrm>
          <a:prstGeom prst="rect">
            <a:avLst/>
          </a:prstGeom>
          <a:noFill/>
          <a:ln>
            <a:noFill/>
          </a:ln>
        </p:spPr>
        <p:txBody>
          <a:bodyPr vert="horz" lIns="107849" tIns="35950" rIns="107849" bIns="35950" rtlCol="0" anchor="ctr" anchorCtr="0">
            <a:noAutofit/>
          </a:bodyPr>
          <a:lstStyle>
            <a:defPPr>
              <a:defRPr lang="ru-RU"/>
            </a:defPPr>
            <a:lvl1pPr marL="177800" marR="0" lvl="0" indent="-1778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Tx/>
              <a:buFont typeface="Arial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360000" indent="-180000"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200" baseline="0">
                <a:latin typeface="Arial" pitchFamily="34" charset="0"/>
                <a:cs typeface="Arial" pitchFamily="34" charset="0"/>
              </a:defRPr>
            </a:lvl2pPr>
            <a:lvl3pPr indent="0">
              <a:spcBef>
                <a:spcPts val="0"/>
              </a:spcBef>
              <a:buFont typeface="Symbol" pitchFamily="18" charset="2"/>
              <a:buNone/>
              <a:defRPr sz="1200" baseline="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входной контроль закупаемой продукции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периодическая оценка поставщиков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проведение надзорных аудитов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66537" y="1651178"/>
            <a:ext cx="5504562" cy="293009"/>
          </a:xfrm>
          <a:prstGeom prst="rect">
            <a:avLst/>
          </a:prstGeom>
          <a:noFill/>
          <a:ln>
            <a:noFill/>
          </a:ln>
        </p:spPr>
        <p:txBody>
          <a:bodyPr vert="horz" lIns="107849" tIns="35950" rIns="107849" bIns="35950" rtlCol="0" anchor="ctr" anchorCtr="0">
            <a:noAutofit/>
          </a:bodyPr>
          <a:lstStyle>
            <a:defPPr>
              <a:defRPr lang="ru-RU"/>
            </a:defPPr>
            <a:lvl1pPr marL="177800" marR="0" lvl="0" indent="-1778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Tx/>
              <a:buFont typeface="Arial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360000" indent="-180000"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200" baseline="0">
                <a:latin typeface="Arial" pitchFamily="34" charset="0"/>
                <a:cs typeface="Arial" pitchFamily="34" charset="0"/>
              </a:defRPr>
            </a:lvl2pPr>
            <a:lvl3pPr indent="0">
              <a:spcBef>
                <a:spcPts val="0"/>
              </a:spcBef>
              <a:buFont typeface="Symbol" pitchFamily="18" charset="2"/>
              <a:buNone/>
              <a:defRPr sz="1200" baseline="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план потребности в материалах, заготовках, комплектующих изделиях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375824" y="1617621"/>
            <a:ext cx="1189149" cy="360122"/>
          </a:xfrm>
          <a:prstGeom prst="rect">
            <a:avLst/>
          </a:prstGeom>
          <a:solidFill>
            <a:srgbClr val="B00000">
              <a:alpha val="39000"/>
            </a:srgb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89874" rIns="91312" bIns="89874" rtlCol="0" anchor="ctr" anchorCtr="0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Планирование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производства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393318" y="2265595"/>
            <a:ext cx="1153145" cy="360122"/>
          </a:xfrm>
          <a:prstGeom prst="rect">
            <a:avLst/>
          </a:prstGeom>
          <a:solidFill>
            <a:srgbClr val="B00000">
              <a:alpha val="39000"/>
            </a:srgb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89874" rIns="91312" bIns="89874" rtlCol="0" anchor="ctr" anchorCtr="0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Дирекция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закупкам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369339" y="3021742"/>
            <a:ext cx="1195634" cy="360122"/>
          </a:xfrm>
          <a:prstGeom prst="rect">
            <a:avLst/>
          </a:prstGeom>
          <a:solidFill>
            <a:srgbClr val="B00000">
              <a:alpha val="39000"/>
            </a:srgb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89874" rIns="91312" bIns="89874" rtlCol="0" anchor="ctr" anchorCtr="0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эксперты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2375824" y="3816908"/>
            <a:ext cx="1153145" cy="360122"/>
          </a:xfrm>
          <a:prstGeom prst="rect">
            <a:avLst/>
          </a:prstGeom>
          <a:solidFill>
            <a:srgbClr val="B00000">
              <a:alpha val="39000"/>
            </a:srgb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89874" rIns="91312" bIns="89874" rtlCol="0" anchor="ctr" anchorCtr="0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Дирекция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закупкам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381203" y="4464305"/>
            <a:ext cx="1153145" cy="360122"/>
          </a:xfrm>
          <a:prstGeom prst="rect">
            <a:avLst/>
          </a:prstGeom>
          <a:solidFill>
            <a:srgbClr val="B00000">
              <a:alpha val="39000"/>
            </a:srgb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89874" rIns="91312" bIns="89874" rtlCol="0" anchor="ctr" anchorCtr="0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эксперты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393318" y="5112375"/>
            <a:ext cx="1153145" cy="360122"/>
          </a:xfrm>
          <a:prstGeom prst="rect">
            <a:avLst/>
          </a:prstGeom>
          <a:solidFill>
            <a:srgbClr val="B00000">
              <a:alpha val="39000"/>
            </a:srgb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89874" rIns="91312" bIns="89874" rtlCol="0" anchor="ctr" anchorCtr="0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эксперты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363200" y="5760482"/>
            <a:ext cx="1189149" cy="360122"/>
          </a:xfrm>
          <a:prstGeom prst="rect">
            <a:avLst/>
          </a:prstGeom>
          <a:solidFill>
            <a:srgbClr val="B00000">
              <a:alpha val="39000"/>
            </a:srgb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89874" rIns="91312" bIns="89874" rtlCol="0" anchor="ctr" anchorCtr="0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эксперты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471148"/>
              </p:ext>
            </p:extLst>
          </p:nvPr>
        </p:nvGraphicFramePr>
        <p:xfrm>
          <a:off x="8356699" y="2849545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Acrobat Document" showAsIcon="1" r:id="rId4" imgW="914400" imgH="714240" progId="Acrobat.Document.11">
                  <p:embed/>
                </p:oleObj>
              </mc:Choice>
              <mc:Fallback>
                <p:oleObj name="Acrobat Document" showAsIcon="1" r:id="rId4" imgW="914400" imgH="714240" progId="Acrobat.Document.11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6699" y="2849545"/>
                        <a:ext cx="9144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171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559989" y="259985"/>
            <a:ext cx="7775100" cy="7809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57837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Предварительная оценка поставщика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55523" y="1728434"/>
            <a:ext cx="1440545" cy="432060"/>
          </a:xfrm>
          <a:prstGeom prst="rect">
            <a:avLst/>
          </a:prstGeom>
          <a:solidFill>
            <a:srgbClr val="B0000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89874" rIns="91312" bIns="89874" rtlCol="0" anchor="ctr" anchorCtr="0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Предварительная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60001" y="1800454"/>
            <a:ext cx="5288538" cy="293009"/>
          </a:xfrm>
          <a:prstGeom prst="rect">
            <a:avLst/>
          </a:prstGeom>
          <a:noFill/>
          <a:ln>
            <a:noFill/>
          </a:ln>
        </p:spPr>
        <p:txBody>
          <a:bodyPr vert="horz" lIns="107849" tIns="35950" rIns="107849" bIns="35950" rtlCol="0" anchor="ctr" anchorCtr="0">
            <a:noAutofit/>
          </a:bodyPr>
          <a:lstStyle>
            <a:defPPr>
              <a:defRPr lang="ru-RU"/>
            </a:defPPr>
            <a:lvl1pPr marL="177800" marR="0" lvl="0" indent="-1778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Tx/>
              <a:buFont typeface="Arial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360000" indent="-180000"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200" baseline="0">
                <a:latin typeface="Arial" pitchFamily="34" charset="0"/>
                <a:cs typeface="Arial" pitchFamily="34" charset="0"/>
              </a:defRPr>
            </a:lvl2pPr>
            <a:lvl3pPr indent="0">
              <a:spcBef>
                <a:spcPts val="0"/>
              </a:spcBef>
              <a:buFont typeface="Symbol" pitchFamily="18" charset="2"/>
              <a:buNone/>
              <a:defRPr sz="1200" baseline="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наличие разрешительных документов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анкетирование по системе менеджмента качества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проведение аудита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566853" y="1761967"/>
            <a:ext cx="1195634" cy="360122"/>
          </a:xfrm>
          <a:prstGeom prst="rect">
            <a:avLst/>
          </a:prstGeom>
          <a:solidFill>
            <a:srgbClr val="B00000">
              <a:alpha val="39000"/>
            </a:srgb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2" tIns="89874" rIns="91312" bIns="89874" rtlCol="0" anchor="ctr" anchorCtr="0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эксперты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218047"/>
              </p:ext>
            </p:extLst>
          </p:nvPr>
        </p:nvGraphicFramePr>
        <p:xfrm>
          <a:off x="8334040" y="1589770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Acrobat Document" showAsIcon="1" r:id="rId4" imgW="914400" imgH="714240" progId="Acrobat.Document.11">
                  <p:embed/>
                </p:oleObj>
              </mc:Choice>
              <mc:Fallback>
                <p:oleObj name="Acrobat Document" showAsIcon="1" r:id="rId4" imgW="914400" imgH="71424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34040" y="1589770"/>
                        <a:ext cx="9144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Прямоугольник 45"/>
          <p:cNvSpPr/>
          <p:nvPr/>
        </p:nvSpPr>
        <p:spPr>
          <a:xfrm>
            <a:off x="1584928" y="3857907"/>
            <a:ext cx="2088232" cy="968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43552" y="3949479"/>
            <a:ext cx="2184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если у поставщика отсутствует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сертифицированная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система качества</a:t>
            </a:r>
          </a:p>
        </p:txBody>
      </p:sp>
      <p:sp>
        <p:nvSpPr>
          <p:cNvPr id="48" name="Прямоугольная выноска 47"/>
          <p:cNvSpPr/>
          <p:nvPr/>
        </p:nvSpPr>
        <p:spPr>
          <a:xfrm rot="10800000" flipH="1" flipV="1">
            <a:off x="4182160" y="3023276"/>
            <a:ext cx="1168205" cy="912140"/>
          </a:xfrm>
          <a:prstGeom prst="wedgeRectCallout">
            <a:avLst>
              <a:gd name="adj1" fmla="val -93411"/>
              <a:gd name="adj2" fmla="val 61006"/>
            </a:avLst>
          </a:prstGeom>
          <a:solidFill>
            <a:schemeClr val="bg1"/>
          </a:solidFill>
          <a:ln>
            <a:solidFill>
              <a:srgbClr val="B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63696" y="3202347"/>
            <a:ext cx="14051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i="1" dirty="0" smtClean="0">
                <a:latin typeface="Constantia" pitchFamily="18" charset="0"/>
              </a:rPr>
              <a:t>необходимо</a:t>
            </a:r>
          </a:p>
          <a:p>
            <a:pPr algn="ctr"/>
            <a:r>
              <a:rPr lang="ru-RU" sz="1000" b="1" i="1" dirty="0">
                <a:latin typeface="Constantia" pitchFamily="18" charset="0"/>
              </a:rPr>
              <a:t>з</a:t>
            </a:r>
            <a:r>
              <a:rPr lang="ru-RU" sz="1000" b="1" i="1" dirty="0" smtClean="0">
                <a:latin typeface="Constantia" pitchFamily="18" charset="0"/>
              </a:rPr>
              <a:t>аполнить</a:t>
            </a:r>
          </a:p>
          <a:p>
            <a:pPr algn="ctr"/>
            <a:r>
              <a:rPr lang="ru-RU" sz="1000" b="1" i="1" dirty="0" smtClean="0">
                <a:latin typeface="Constantia" pitchFamily="18" charset="0"/>
              </a:rPr>
              <a:t>анкету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1581098"/>
              </p:ext>
            </p:extLst>
          </p:nvPr>
        </p:nvGraphicFramePr>
        <p:xfrm>
          <a:off x="6858831" y="3468142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Document" showAsIcon="1" r:id="rId7" imgW="914400" imgH="714240" progId="Word.Document.8">
                  <p:embed/>
                </p:oleObj>
              </mc:Choice>
              <mc:Fallback>
                <p:oleObj name="Document" showAsIcon="1" r:id="rId7" imgW="914400" imgH="71424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58831" y="3468142"/>
                        <a:ext cx="9144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187945"/>
              </p:ext>
            </p:extLst>
          </p:nvPr>
        </p:nvGraphicFramePr>
        <p:xfrm>
          <a:off x="6894835" y="4780477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Document" showAsIcon="1" r:id="rId10" imgW="914400" imgH="714240" progId="Word.Document.8">
                  <p:embed/>
                </p:oleObj>
              </mc:Choice>
              <mc:Fallback>
                <p:oleObj name="Document" showAsIcon="1" r:id="rId10" imgW="914400" imgH="71424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94835" y="4780477"/>
                        <a:ext cx="9144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Скругленный прямоугольник 51"/>
          <p:cNvSpPr/>
          <p:nvPr/>
        </p:nvSpPr>
        <p:spPr>
          <a:xfrm>
            <a:off x="513557" y="4830428"/>
            <a:ext cx="1924477" cy="783085"/>
          </a:xfrm>
          <a:prstGeom prst="roundRect">
            <a:avLst/>
          </a:prstGeom>
          <a:solidFill>
            <a:srgbClr val="C0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622420" y="4897361"/>
            <a:ext cx="170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ГОСТ Р ИСО 9001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ГОСТ РВ 0015-002</a:t>
            </a:r>
          </a:p>
          <a:p>
            <a:pPr algn="ctr"/>
            <a:r>
              <a:rPr lang="en-US" sz="1200" b="1" i="1" dirty="0" smtClean="0">
                <a:latin typeface="Constantia" pitchFamily="18" charset="0"/>
              </a:rPr>
              <a:t>AS/EN 9100</a:t>
            </a:r>
            <a:endParaRPr lang="ru-RU" sz="1200" b="1" i="1" dirty="0" smtClean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89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 txBox="1">
            <a:spLocks/>
          </p:cNvSpPr>
          <p:nvPr/>
        </p:nvSpPr>
        <p:spPr>
          <a:xfrm>
            <a:off x="8983179" y="6471323"/>
            <a:ext cx="360050" cy="1265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algn="r" defTabSz="957837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18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37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55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73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91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511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429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347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1E9AF0-1160-4505-9A76-0F4FCA6A057B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559989" y="259985"/>
            <a:ext cx="7775100" cy="7809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57837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Закупка первой (опытной) партии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4738645" y="2556173"/>
            <a:ext cx="5504562" cy="2728158"/>
          </a:xfrm>
          <a:prstGeom prst="rect">
            <a:avLst/>
          </a:prstGeom>
          <a:noFill/>
          <a:ln>
            <a:noFill/>
          </a:ln>
        </p:spPr>
        <p:txBody>
          <a:bodyPr vert="horz" lIns="107849" tIns="35950" rIns="107849" bIns="35950" rtlCol="0" anchor="ctr" anchorCtr="0">
            <a:noAutofit/>
          </a:bodyPr>
          <a:lstStyle>
            <a:defPPr>
              <a:defRPr lang="ru-RU"/>
            </a:defPPr>
            <a:lvl1pPr marL="177800" marR="0" lvl="0" indent="-1778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Tx/>
              <a:buFont typeface="Arial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360000" indent="-180000"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200" baseline="0">
                <a:latin typeface="Arial" pitchFamily="34" charset="0"/>
                <a:cs typeface="Arial" pitchFamily="34" charset="0"/>
              </a:defRPr>
            </a:lvl2pPr>
            <a:lvl3pPr indent="0">
              <a:spcBef>
                <a:spcPts val="0"/>
              </a:spcBef>
              <a:buFont typeface="Symbol" pitchFamily="18" charset="2"/>
              <a:buNone/>
              <a:defRPr sz="1200" baseline="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обозначение и наименование продукции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endParaRPr lang="ru-RU" dirty="0" smtClean="0"/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технический документ на поставку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endParaRPr lang="ru-RU" dirty="0" smtClean="0"/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наличие военного представительства,</a:t>
            </a:r>
          </a:p>
          <a:p>
            <a:pPr marL="0" indent="0">
              <a:spcBef>
                <a:spcPts val="300"/>
              </a:spcBef>
              <a:buClr>
                <a:srgbClr val="C00000"/>
              </a:buClr>
              <a:buNone/>
            </a:pPr>
            <a:r>
              <a:rPr lang="ru-RU" dirty="0" smtClean="0"/>
              <a:t>    или представительства АО «РТ-</a:t>
            </a:r>
            <a:r>
              <a:rPr lang="ru-RU" dirty="0" err="1" smtClean="0"/>
              <a:t>Техприёмка</a:t>
            </a:r>
            <a:r>
              <a:rPr lang="ru-RU" dirty="0" smtClean="0"/>
              <a:t>»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endParaRPr lang="ru-RU" dirty="0" smtClean="0"/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требование о проведении аудитов условий производства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endParaRPr lang="ru-RU" dirty="0" smtClean="0"/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порядок предъявления претензий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endParaRPr lang="ru-RU" dirty="0" smtClean="0"/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требования к СМК поставщика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endParaRPr lang="ru-RU" dirty="0"/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порядок приёмки продукции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endParaRPr lang="ru-RU" dirty="0"/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гарантийные обязательства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endParaRPr lang="ru-RU" dirty="0"/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недопущение контрафакта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endParaRPr lang="ru-RU" dirty="0"/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требование о возможности доступа государственных</a:t>
            </a:r>
          </a:p>
          <a:p>
            <a:pPr marL="0" indent="0">
              <a:spcBef>
                <a:spcPts val="300"/>
              </a:spcBef>
              <a:buClr>
                <a:srgbClr val="C00000"/>
              </a:buClr>
              <a:buNone/>
            </a:pPr>
            <a:r>
              <a:rPr lang="ru-RU" dirty="0" smtClean="0"/>
              <a:t>    регулирующих органов</a:t>
            </a:r>
          </a:p>
        </p:txBody>
      </p:sp>
      <p:sp>
        <p:nvSpPr>
          <p:cNvPr id="25" name="AutoShape 2"/>
          <p:cNvSpPr>
            <a:spLocks noChangeArrowheads="1"/>
          </p:cNvSpPr>
          <p:nvPr/>
        </p:nvSpPr>
        <p:spPr bwMode="auto">
          <a:xfrm>
            <a:off x="3851847" y="2866801"/>
            <a:ext cx="320014" cy="1926514"/>
          </a:xfrm>
          <a:prstGeom prst="homePlate">
            <a:avLst>
              <a:gd name="adj" fmla="val 100000"/>
            </a:avLst>
          </a:prstGeom>
          <a:noFill/>
          <a:ln w="19050">
            <a:solidFill>
              <a:srgbClr val="B00000"/>
            </a:solidFill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endParaRPr lang="ru-RU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97652" y="2448161"/>
            <a:ext cx="2088232" cy="968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32732" y="4359496"/>
            <a:ext cx="2088232" cy="968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58428" y="2701820"/>
            <a:ext cx="2184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требования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по качеству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1525" y="4520823"/>
            <a:ext cx="218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договор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на опытную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партию</a:t>
            </a:r>
          </a:p>
        </p:txBody>
      </p:sp>
      <p:sp>
        <p:nvSpPr>
          <p:cNvPr id="44" name="Стрелка вниз 43"/>
          <p:cNvSpPr/>
          <p:nvPr/>
        </p:nvSpPr>
        <p:spPr bwMode="auto">
          <a:xfrm>
            <a:off x="1707742" y="3586231"/>
            <a:ext cx="468052" cy="648072"/>
          </a:xfrm>
          <a:prstGeom prst="downArrow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50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 txBox="1">
            <a:spLocks/>
          </p:cNvSpPr>
          <p:nvPr/>
        </p:nvSpPr>
        <p:spPr>
          <a:xfrm>
            <a:off x="8983179" y="6471323"/>
            <a:ext cx="360050" cy="1265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algn="r" defTabSz="957837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18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37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55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73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91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511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429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347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1E9AF0-1160-4505-9A76-0F4FCA6A057B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559989" y="259985"/>
            <a:ext cx="7775100" cy="7809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57837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Входной контроль продукции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4842607" y="2456307"/>
            <a:ext cx="4892494" cy="2728158"/>
          </a:xfrm>
          <a:prstGeom prst="rect">
            <a:avLst/>
          </a:prstGeom>
          <a:noFill/>
          <a:ln>
            <a:noFill/>
          </a:ln>
        </p:spPr>
        <p:txBody>
          <a:bodyPr vert="horz" lIns="107849" tIns="35950" rIns="107849" bIns="35950" rtlCol="0" anchor="ctr" anchorCtr="0">
            <a:noAutofit/>
          </a:bodyPr>
          <a:lstStyle>
            <a:defPPr>
              <a:defRPr lang="ru-RU"/>
            </a:defPPr>
            <a:lvl1pPr marL="177800" marR="0" lvl="0" indent="-1778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Tx/>
              <a:buFont typeface="Arial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360000" indent="-180000"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200" baseline="0">
                <a:latin typeface="Arial" pitchFamily="34" charset="0"/>
                <a:cs typeface="Arial" pitchFamily="34" charset="0"/>
              </a:defRPr>
            </a:lvl2pPr>
            <a:lvl3pPr indent="0">
              <a:spcBef>
                <a:spcPts val="0"/>
              </a:spcBef>
              <a:buFont typeface="Symbol" pitchFamily="18" charset="2"/>
              <a:buNone/>
              <a:defRPr sz="1200" baseline="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проверка факта «</a:t>
            </a:r>
            <a:r>
              <a:rPr lang="ru-RU" dirty="0" err="1" smtClean="0"/>
              <a:t>одобренности</a:t>
            </a:r>
            <a:r>
              <a:rPr lang="ru-RU" dirty="0" smtClean="0"/>
              <a:t>» поставщика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endParaRPr lang="ru-RU" dirty="0" smtClean="0"/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документы, подтверждающие качество продукции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endParaRPr lang="ru-RU" dirty="0"/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внешний вид и маркировка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endParaRPr lang="ru-RU" dirty="0"/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комплектность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endParaRPr lang="ru-RU" dirty="0"/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соответствие требованиям технической документации</a:t>
            </a:r>
          </a:p>
          <a:p>
            <a:pPr marL="0" indent="0">
              <a:spcBef>
                <a:spcPts val="300"/>
              </a:spcBef>
              <a:buClr>
                <a:srgbClr val="C00000"/>
              </a:buClr>
              <a:buNone/>
            </a:pPr>
            <a:r>
              <a:rPr lang="ru-RU" dirty="0"/>
              <a:t> </a:t>
            </a:r>
            <a:r>
              <a:rPr lang="ru-RU" dirty="0" smtClean="0"/>
              <a:t>   (геометрия, химический состав, механические свойства и др.)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endParaRPr lang="ru-RU" dirty="0"/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при необходимости, функциональные испытания</a:t>
            </a:r>
          </a:p>
        </p:txBody>
      </p:sp>
      <p:sp>
        <p:nvSpPr>
          <p:cNvPr id="25" name="AutoShape 2"/>
          <p:cNvSpPr>
            <a:spLocks noChangeArrowheads="1"/>
          </p:cNvSpPr>
          <p:nvPr/>
        </p:nvSpPr>
        <p:spPr bwMode="auto">
          <a:xfrm>
            <a:off x="4306569" y="2866801"/>
            <a:ext cx="320014" cy="1926514"/>
          </a:xfrm>
          <a:prstGeom prst="homePlate">
            <a:avLst>
              <a:gd name="adj" fmla="val 100000"/>
            </a:avLst>
          </a:prstGeom>
          <a:noFill/>
          <a:ln w="19050">
            <a:solidFill>
              <a:srgbClr val="B00000"/>
            </a:solidFill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endParaRPr lang="ru-RU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761748" y="3420269"/>
            <a:ext cx="2088232" cy="968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796828" y="5331604"/>
            <a:ext cx="2088232" cy="968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48822" y="3564285"/>
            <a:ext cx="218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инструкции и стандарты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ПАО «ОДК-САТУРН»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94268" y="5472497"/>
            <a:ext cx="218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технологические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карты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входного контроля</a:t>
            </a:r>
          </a:p>
        </p:txBody>
      </p:sp>
      <p:sp>
        <p:nvSpPr>
          <p:cNvPr id="44" name="Стрелка вниз 43"/>
          <p:cNvSpPr/>
          <p:nvPr/>
        </p:nvSpPr>
        <p:spPr bwMode="auto">
          <a:xfrm>
            <a:off x="2571838" y="4558339"/>
            <a:ext cx="468052" cy="648072"/>
          </a:xfrm>
          <a:prstGeom prst="downArrow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82267" y="1548061"/>
            <a:ext cx="2088232" cy="968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4268" y="1692077"/>
            <a:ext cx="218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чертежи,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технические условия,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карты согласования</a:t>
            </a:r>
          </a:p>
        </p:txBody>
      </p:sp>
      <p:sp>
        <p:nvSpPr>
          <p:cNvPr id="13" name="Стрелка вниз 12"/>
          <p:cNvSpPr/>
          <p:nvPr/>
        </p:nvSpPr>
        <p:spPr bwMode="auto">
          <a:xfrm>
            <a:off x="2574355" y="2664185"/>
            <a:ext cx="468052" cy="648072"/>
          </a:xfrm>
          <a:prstGeom prst="downArrow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8111" y="5795663"/>
            <a:ext cx="1526729" cy="819546"/>
          </a:xfrm>
          <a:prstGeom prst="roundRect">
            <a:avLst/>
          </a:prstGeom>
          <a:solidFill>
            <a:srgbClr val="C0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62487" y="5816096"/>
            <a:ext cx="1764196" cy="824815"/>
          </a:xfrm>
          <a:prstGeom prst="roundRect">
            <a:avLst/>
          </a:prstGeom>
          <a:solidFill>
            <a:srgbClr val="C0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88100" y="5882270"/>
            <a:ext cx="170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Бюро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входного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контроля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9934" y="5796533"/>
            <a:ext cx="1706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Специальные виды контроля и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испытания в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подразделениях</a:t>
            </a:r>
          </a:p>
        </p:txBody>
      </p:sp>
      <p:sp>
        <p:nvSpPr>
          <p:cNvPr id="2" name="Овал 1"/>
          <p:cNvSpPr/>
          <p:nvPr/>
        </p:nvSpPr>
        <p:spPr>
          <a:xfrm>
            <a:off x="126083" y="5494443"/>
            <a:ext cx="432048" cy="410102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8091" y="5499209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</a:p>
        </p:txBody>
      </p:sp>
      <p:sp>
        <p:nvSpPr>
          <p:cNvPr id="22" name="Овал 21"/>
          <p:cNvSpPr/>
          <p:nvPr/>
        </p:nvSpPr>
        <p:spPr>
          <a:xfrm>
            <a:off x="5346663" y="5494443"/>
            <a:ext cx="432048" cy="410102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5418671" y="5499209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2120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9989" y="259985"/>
            <a:ext cx="7775100" cy="7809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57837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Рекламационная деятельность.</a:t>
            </a:r>
          </a:p>
          <a:p>
            <a:r>
              <a:rPr lang="ru-RU" dirty="0" smtClean="0"/>
              <a:t>Предъявление претензий</a:t>
            </a:r>
            <a:endParaRPr lang="ru-RU" dirty="0"/>
          </a:p>
        </p:txBody>
      </p:sp>
      <p:sp>
        <p:nvSpPr>
          <p:cNvPr id="17" name="Объект 265"/>
          <p:cNvSpPr txBox="1">
            <a:spLocks/>
          </p:cNvSpPr>
          <p:nvPr/>
        </p:nvSpPr>
        <p:spPr>
          <a:xfrm>
            <a:off x="126083" y="1632230"/>
            <a:ext cx="3182502" cy="307647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91312" rtlCol="0" anchor="b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ru-RU" sz="1600" b="1" kern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1376363" indent="-233362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2058988" indent="-2301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Входной контроль продукции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бъект 265"/>
          <p:cNvSpPr txBox="1">
            <a:spLocks/>
          </p:cNvSpPr>
          <p:nvPr/>
        </p:nvSpPr>
        <p:spPr>
          <a:xfrm>
            <a:off x="3587473" y="1476053"/>
            <a:ext cx="2736304" cy="566180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91312" rtlCol="0" anchor="b">
            <a:spAutoFit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Tx/>
              <a:buNone/>
              <a:defRPr sz="14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>
                <a:solidFill>
                  <a:srgbClr val="4D4D4D"/>
                </a:solidFill>
              </a:defRPr>
            </a:lvl2pPr>
            <a:lvl3pPr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rgbClr val="4D4D4D"/>
                </a:solidFill>
              </a:defRPr>
            </a:lvl3pPr>
            <a:lvl4pPr marL="1376363" indent="-233362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rgbClr val="4D4D4D"/>
                </a:solidFill>
              </a:defRPr>
            </a:lvl4pPr>
            <a:lvl5pPr marL="2058988" indent="-230188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rgbClr val="4D4D4D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Предъявление претензии</a:t>
            </a:r>
          </a:p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поставщику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>
          <a:xfrm>
            <a:off x="8983179" y="6471323"/>
            <a:ext cx="360050" cy="1265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algn="r" defTabSz="957837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18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37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55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73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91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511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429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347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1E9AF0-1160-4505-9A76-0F4FCA6A057B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8145" y="3495400"/>
            <a:ext cx="2088232" cy="968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139" y="3641543"/>
            <a:ext cx="218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соответствие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количества</a:t>
            </a:r>
            <a:r>
              <a:rPr lang="ru-RU" sz="1200" b="1" i="1" dirty="0">
                <a:latin typeface="Constantia" pitchFamily="18" charset="0"/>
              </a:rPr>
              <a:t> </a:t>
            </a:r>
            <a:r>
              <a:rPr lang="ru-RU" sz="1200" b="1" i="1" dirty="0" smtClean="0">
                <a:latin typeface="Constantia" pitchFamily="18" charset="0"/>
              </a:rPr>
              <a:t>и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целостность упаковки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74093" y="4902815"/>
            <a:ext cx="2088232" cy="968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2203" y="4867358"/>
            <a:ext cx="2184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функциональные и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металлургические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испытания,</a:t>
            </a:r>
          </a:p>
          <a:p>
            <a:pPr algn="ctr"/>
            <a:endParaRPr lang="ru-RU" sz="1200" b="1" i="1" dirty="0" smtClean="0">
              <a:latin typeface="Constantia" pitchFamily="18" charset="0"/>
            </a:endParaRP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контроль размеров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0145" y="2034896"/>
            <a:ext cx="2088232" cy="968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204" y="2239066"/>
            <a:ext cx="2184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наличие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документации</a:t>
            </a:r>
          </a:p>
        </p:txBody>
      </p:sp>
      <p:sp>
        <p:nvSpPr>
          <p:cNvPr id="24" name="Объект 265"/>
          <p:cNvSpPr txBox="1">
            <a:spLocks/>
          </p:cNvSpPr>
          <p:nvPr/>
        </p:nvSpPr>
        <p:spPr>
          <a:xfrm>
            <a:off x="6703164" y="1620069"/>
            <a:ext cx="2736304" cy="307647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91312" rtlCol="0" anchor="b">
            <a:spAutoFit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Tx/>
              <a:buNone/>
              <a:defRPr sz="14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>
                <a:solidFill>
                  <a:srgbClr val="4D4D4D"/>
                </a:solidFill>
              </a:defRPr>
            </a:lvl2pPr>
            <a:lvl3pPr indent="-2286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rgbClr val="4D4D4D"/>
                </a:solidFill>
              </a:defRPr>
            </a:lvl3pPr>
            <a:lvl4pPr marL="1376363" indent="-233362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rgbClr val="4D4D4D"/>
                </a:solidFill>
              </a:defRPr>
            </a:lvl4pPr>
            <a:lvl5pPr marL="2058988" indent="-230188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rgbClr val="4D4D4D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поставщика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11509" y="2091244"/>
            <a:ext cx="2088232" cy="968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63503" y="2237387"/>
            <a:ext cx="218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оформление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рекламационного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акта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911508" y="3528281"/>
            <a:ext cx="2088232" cy="968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63502" y="3674424"/>
            <a:ext cx="218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запрос на разработку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корректирующих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мероприятий</a:t>
            </a:r>
          </a:p>
        </p:txBody>
      </p:sp>
      <p:sp>
        <p:nvSpPr>
          <p:cNvPr id="29" name="Стрелка вниз 28"/>
          <p:cNvSpPr/>
          <p:nvPr/>
        </p:nvSpPr>
        <p:spPr bwMode="auto">
          <a:xfrm>
            <a:off x="1602247" y="3128059"/>
            <a:ext cx="234026" cy="220202"/>
          </a:xfrm>
          <a:prstGeom prst="downArrow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30" name="Стрелка вниз 29"/>
          <p:cNvSpPr/>
          <p:nvPr/>
        </p:nvSpPr>
        <p:spPr bwMode="auto">
          <a:xfrm>
            <a:off x="1602247" y="4568219"/>
            <a:ext cx="234026" cy="220202"/>
          </a:xfrm>
          <a:prstGeom prst="downArrow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31" name="AutoShape 2"/>
          <p:cNvSpPr>
            <a:spLocks noChangeArrowheads="1"/>
          </p:cNvSpPr>
          <p:nvPr/>
        </p:nvSpPr>
        <p:spPr bwMode="auto">
          <a:xfrm>
            <a:off x="3222427" y="2917868"/>
            <a:ext cx="320014" cy="1926514"/>
          </a:xfrm>
          <a:prstGeom prst="homePlate">
            <a:avLst>
              <a:gd name="adj" fmla="val 100000"/>
            </a:avLst>
          </a:prstGeom>
          <a:noFill/>
          <a:ln w="19050">
            <a:solidFill>
              <a:srgbClr val="B00000"/>
            </a:solidFill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endParaRPr lang="ru-RU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2" name="Прямоугольная выноска 31"/>
          <p:cNvSpPr/>
          <p:nvPr/>
        </p:nvSpPr>
        <p:spPr>
          <a:xfrm rot="10800000" flipH="1" flipV="1">
            <a:off x="2850386" y="2160129"/>
            <a:ext cx="975865" cy="427648"/>
          </a:xfrm>
          <a:prstGeom prst="wedgeRectCallout">
            <a:avLst>
              <a:gd name="adj1" fmla="val -11626"/>
              <a:gd name="adj2" fmla="val 110521"/>
            </a:avLst>
          </a:prstGeom>
          <a:solidFill>
            <a:schemeClr val="bg1"/>
          </a:solidFill>
          <a:ln>
            <a:solidFill>
              <a:srgbClr val="B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46363" y="2189554"/>
            <a:ext cx="1405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i="1" dirty="0" smtClean="0">
                <a:latin typeface="Constantia" pitchFamily="18" charset="0"/>
              </a:rPr>
              <a:t>при выявлении</a:t>
            </a:r>
          </a:p>
          <a:p>
            <a:pPr algn="ctr"/>
            <a:r>
              <a:rPr lang="ru-RU" sz="800" b="1" i="1" dirty="0" smtClean="0">
                <a:latin typeface="Constantia" pitchFamily="18" charset="0"/>
              </a:rPr>
              <a:t>несоответствий</a:t>
            </a:r>
          </a:p>
        </p:txBody>
      </p:sp>
      <p:sp>
        <p:nvSpPr>
          <p:cNvPr id="34" name="AutoShape 2"/>
          <p:cNvSpPr>
            <a:spLocks noChangeArrowheads="1"/>
          </p:cNvSpPr>
          <p:nvPr/>
        </p:nvSpPr>
        <p:spPr bwMode="auto">
          <a:xfrm>
            <a:off x="6466809" y="2933919"/>
            <a:ext cx="320014" cy="1926514"/>
          </a:xfrm>
          <a:prstGeom prst="homePlate">
            <a:avLst>
              <a:gd name="adj" fmla="val 100000"/>
            </a:avLst>
          </a:prstGeom>
          <a:noFill/>
          <a:ln w="19050">
            <a:solidFill>
              <a:srgbClr val="B00000"/>
            </a:solidFill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endParaRPr lang="ru-RU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138875" y="2115777"/>
            <a:ext cx="2088232" cy="968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90869" y="2088121"/>
            <a:ext cx="2184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проведение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исследований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(или замена)</a:t>
            </a:r>
            <a:endParaRPr lang="ru-RU" sz="1200" b="1" i="1" dirty="0">
              <a:latin typeface="Constantia" pitchFamily="18" charset="0"/>
            </a:endParaRP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продукции с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несоответствиями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170866" y="3531404"/>
            <a:ext cx="2088232" cy="968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22860" y="3583307"/>
            <a:ext cx="2184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принятие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решения по продукции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по результатам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исследований</a:t>
            </a:r>
          </a:p>
        </p:txBody>
      </p:sp>
      <p:sp>
        <p:nvSpPr>
          <p:cNvPr id="39" name="Стрелка вниз 38"/>
          <p:cNvSpPr/>
          <p:nvPr/>
        </p:nvSpPr>
        <p:spPr bwMode="auto">
          <a:xfrm>
            <a:off x="8050976" y="3200067"/>
            <a:ext cx="234026" cy="220202"/>
          </a:xfrm>
          <a:prstGeom prst="downArrow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170988" y="4935560"/>
            <a:ext cx="2088232" cy="968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22860" y="5078194"/>
            <a:ext cx="218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разработка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корректирующих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мероприятий</a:t>
            </a:r>
          </a:p>
        </p:txBody>
      </p:sp>
      <p:sp>
        <p:nvSpPr>
          <p:cNvPr id="42" name="Стрелка вниз 41"/>
          <p:cNvSpPr/>
          <p:nvPr/>
        </p:nvSpPr>
        <p:spPr bwMode="auto">
          <a:xfrm>
            <a:off x="8046963" y="4604223"/>
            <a:ext cx="234026" cy="220202"/>
          </a:xfrm>
          <a:prstGeom prst="downArrow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928516" y="4896433"/>
            <a:ext cx="2088232" cy="968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70499" y="5121803"/>
            <a:ext cx="2184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аудит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поставщика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619674"/>
              </p:ext>
            </p:extLst>
          </p:nvPr>
        </p:nvGraphicFramePr>
        <p:xfrm>
          <a:off x="4447539" y="5976553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Документ" showAsIcon="1" r:id="rId5" imgW="914400" imgH="714240" progId="Word.Document.12">
                  <p:embed/>
                </p:oleObj>
              </mc:Choice>
              <mc:Fallback>
                <p:oleObj name="Документ" showAsIcon="1" r:id="rId5" imgW="914400" imgH="714240" progId="Word.Document.12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7539" y="5976553"/>
                        <a:ext cx="9144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77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5"/>
          <p:cNvSpPr txBox="1">
            <a:spLocks/>
          </p:cNvSpPr>
          <p:nvPr/>
        </p:nvSpPr>
        <p:spPr>
          <a:xfrm>
            <a:off x="8983179" y="6471323"/>
            <a:ext cx="360050" cy="1265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algn="r" defTabSz="957837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18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37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55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73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91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511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429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347" algn="l" defTabSz="95783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1E9AF0-1160-4505-9A76-0F4FCA6A057B}" type="slidenum">
              <a:rPr lang="ru-RU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559989" y="259985"/>
            <a:ext cx="7775100" cy="7809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57837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Периодическая оценка поставщиков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342601" y="2248030"/>
            <a:ext cx="4676470" cy="742920"/>
          </a:xfrm>
          <a:prstGeom prst="rect">
            <a:avLst/>
          </a:prstGeom>
          <a:noFill/>
          <a:ln>
            <a:noFill/>
          </a:ln>
        </p:spPr>
        <p:txBody>
          <a:bodyPr vert="horz" lIns="107849" tIns="35950" rIns="107849" bIns="35950" rtlCol="0" anchor="ctr" anchorCtr="0">
            <a:noAutofit/>
          </a:bodyPr>
          <a:lstStyle>
            <a:defPPr>
              <a:defRPr lang="ru-RU"/>
            </a:defPPr>
            <a:lvl1pPr marL="177800" marR="0" lvl="0" indent="-1778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Tx/>
              <a:buFont typeface="Arial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360000" indent="-180000"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200" baseline="0">
                <a:latin typeface="Arial" pitchFamily="34" charset="0"/>
                <a:cs typeface="Arial" pitchFamily="34" charset="0"/>
              </a:defRPr>
            </a:lvl2pPr>
            <a:lvl3pPr indent="0">
              <a:spcBef>
                <a:spcPts val="0"/>
              </a:spcBef>
              <a:buFont typeface="Symbol" pitchFamily="18" charset="2"/>
              <a:buNone/>
              <a:defRPr sz="1200" baseline="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принятие решения о работе с поставщиком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оформление протокола заседания</a:t>
            </a:r>
            <a:endParaRPr lang="ru-RU" dirty="0"/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выполнение мероприятий протокола</a:t>
            </a:r>
          </a:p>
        </p:txBody>
      </p:sp>
      <p:sp>
        <p:nvSpPr>
          <p:cNvPr id="25" name="AutoShape 2"/>
          <p:cNvSpPr>
            <a:spLocks noChangeArrowheads="1"/>
          </p:cNvSpPr>
          <p:nvPr/>
        </p:nvSpPr>
        <p:spPr bwMode="auto">
          <a:xfrm>
            <a:off x="3514481" y="2917868"/>
            <a:ext cx="320014" cy="1926514"/>
          </a:xfrm>
          <a:prstGeom prst="homePlate">
            <a:avLst>
              <a:gd name="adj" fmla="val 100000"/>
            </a:avLst>
          </a:prstGeom>
          <a:noFill/>
          <a:ln w="19050">
            <a:solidFill>
              <a:srgbClr val="B00000"/>
            </a:solidFill>
            <a:headEnd/>
            <a:tailEnd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endParaRPr lang="ru-RU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79068" y="2970215"/>
            <a:ext cx="2171317" cy="28983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Объект 265"/>
          <p:cNvSpPr txBox="1">
            <a:spLocks/>
          </p:cNvSpPr>
          <p:nvPr/>
        </p:nvSpPr>
        <p:spPr>
          <a:xfrm>
            <a:off x="4590579" y="1800089"/>
            <a:ext cx="3958038" cy="307647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91312" rtlCol="0" anchor="b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ru-RU" sz="1600" b="1" kern="1200" dirty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1376363" indent="-233362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2058988" indent="-230188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16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Комиссия по оценке поставщиков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трелка вниз 36"/>
          <p:cNvSpPr/>
          <p:nvPr/>
        </p:nvSpPr>
        <p:spPr bwMode="auto">
          <a:xfrm>
            <a:off x="6335572" y="3420269"/>
            <a:ext cx="468052" cy="648072"/>
          </a:xfrm>
          <a:prstGeom prst="downArrow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13552" y="4716413"/>
            <a:ext cx="4676470" cy="742920"/>
          </a:xfrm>
          <a:prstGeom prst="rect">
            <a:avLst/>
          </a:prstGeom>
          <a:noFill/>
          <a:ln>
            <a:noFill/>
          </a:ln>
        </p:spPr>
        <p:txBody>
          <a:bodyPr vert="horz" lIns="107849" tIns="35950" rIns="107849" bIns="35950" rtlCol="0" anchor="ctr" anchorCtr="0">
            <a:noAutofit/>
          </a:bodyPr>
          <a:lstStyle>
            <a:defPPr>
              <a:defRPr lang="ru-RU"/>
            </a:defPPr>
            <a:lvl1pPr marL="177800" marR="0" lvl="0" indent="-1778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Tx/>
              <a:buFont typeface="Arial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360000" indent="-180000"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1200" baseline="0">
                <a:latin typeface="Arial" pitchFamily="34" charset="0"/>
                <a:cs typeface="Arial" pitchFamily="34" charset="0"/>
              </a:defRPr>
            </a:lvl2pPr>
            <a:lvl3pPr indent="0">
              <a:spcBef>
                <a:spcPts val="0"/>
              </a:spcBef>
              <a:buFont typeface="Symbol" pitchFamily="18" charset="2"/>
              <a:buNone/>
              <a:defRPr sz="1200" baseline="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spcBef>
                <a:spcPts val="300"/>
              </a:spcBef>
              <a:buClr>
                <a:srgbClr val="C00000"/>
              </a:buClr>
              <a:buNone/>
            </a:pPr>
            <a:r>
              <a:rPr lang="ru-RU" u="sng" dirty="0" smtClean="0"/>
              <a:t>При отрицательных результатах входного контроля</a:t>
            </a:r>
            <a:r>
              <a:rPr lang="ru-RU" dirty="0" smtClean="0"/>
              <a:t>: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аудит поставщика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запрос на корректирующие действия</a:t>
            </a:r>
          </a:p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ru-RU" dirty="0" smtClean="0"/>
              <a:t>лишение статуса «Утверждённый»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6136" y="2970215"/>
            <a:ext cx="21842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ru-RU" sz="1200" b="1" i="1" dirty="0" smtClean="0">
                <a:latin typeface="Constantia" pitchFamily="18" charset="0"/>
              </a:rPr>
              <a:t> наличие процедуры оценки поставщиков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ru-RU" sz="1200" b="1" i="1" dirty="0">
              <a:latin typeface="Constantia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1200" b="1" i="1" dirty="0" smtClean="0">
                <a:latin typeface="Constantia" pitchFamily="18" charset="0"/>
              </a:rPr>
              <a:t>  определение критериев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и мониторинг результатов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ru-RU" sz="1200" b="1" i="1" dirty="0">
              <a:latin typeface="Constantia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1200" b="1" i="1" dirty="0" smtClean="0">
                <a:latin typeface="Constantia" pitchFamily="18" charset="0"/>
              </a:rPr>
              <a:t> оценка своевременности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и качества поставок,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удовлетворённости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по цене</a:t>
            </a:r>
          </a:p>
          <a:p>
            <a:pPr algn="ctr"/>
            <a:endParaRPr lang="ru-RU" sz="1200" b="1" i="1" dirty="0">
              <a:latin typeface="Constantia" pitchFamily="18" charset="0"/>
            </a:endParaRP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ru-RU" sz="1200" b="1" i="1" dirty="0">
                <a:latin typeface="Constantia" pitchFamily="18" charset="0"/>
              </a:rPr>
              <a:t>необходимые действия после </a:t>
            </a:r>
            <a:r>
              <a:rPr lang="ru-RU" sz="1200" b="1" i="1" dirty="0" smtClean="0">
                <a:latin typeface="Constantia" pitchFamily="18" charset="0"/>
              </a:rPr>
              <a:t>оценки</a:t>
            </a:r>
            <a:endParaRPr lang="ru-RU" sz="1200" b="1" i="1" dirty="0">
              <a:latin typeface="Constant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075" y="1476053"/>
            <a:ext cx="23622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Constantia" pitchFamily="18" charset="0"/>
              </a:rPr>
              <a:t>ФАП (п. 61)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ФАП - Часть 21 (21.139)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ГОСТ РВ 0015-002 (п. 7.4)</a:t>
            </a:r>
          </a:p>
          <a:p>
            <a:pPr algn="ctr"/>
            <a:r>
              <a:rPr lang="en-US" sz="1200" b="1" i="1" dirty="0" smtClean="0">
                <a:latin typeface="Constantia" pitchFamily="18" charset="0"/>
              </a:rPr>
              <a:t>AS 9100 rev. </a:t>
            </a:r>
            <a:r>
              <a:rPr lang="ru-RU" sz="1200" b="1" i="1" dirty="0" smtClean="0">
                <a:latin typeface="Constantia" pitchFamily="18" charset="0"/>
              </a:rPr>
              <a:t>В (п. 8.4)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ГОСТ Р ИСО 9001-2015 (п. 8.4)</a:t>
            </a: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Положение ГК </a:t>
            </a:r>
            <a:r>
              <a:rPr lang="ru-RU" sz="1200" b="1" i="1" dirty="0" err="1" smtClean="0">
                <a:latin typeface="Constantia" pitchFamily="18" charset="0"/>
              </a:rPr>
              <a:t>Ростех</a:t>
            </a:r>
            <a:endParaRPr lang="ru-RU" sz="1200" b="1" i="1" dirty="0" smtClean="0">
              <a:latin typeface="Constantia" pitchFamily="18" charset="0"/>
            </a:endParaRPr>
          </a:p>
          <a:p>
            <a:pPr algn="ctr"/>
            <a:r>
              <a:rPr lang="ru-RU" sz="1200" b="1" i="1" dirty="0" smtClean="0">
                <a:latin typeface="Constantia" pitchFamily="18" charset="0"/>
              </a:rPr>
              <a:t>СТО ОДК 122 (р. 11)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0079" y="1410197"/>
            <a:ext cx="2290200" cy="1566170"/>
          </a:xfrm>
          <a:prstGeom prst="roundRect">
            <a:avLst/>
          </a:prstGeom>
          <a:solidFill>
            <a:srgbClr val="C0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32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ДК">
      <a:dk1>
        <a:sysClr val="windowText" lastClr="000000"/>
      </a:dk1>
      <a:lt1>
        <a:srgbClr val="FFFFFF"/>
      </a:lt1>
      <a:dk2>
        <a:srgbClr val="7F7F7F"/>
      </a:dk2>
      <a:lt2>
        <a:srgbClr val="BFBFBF"/>
      </a:lt2>
      <a:accent1>
        <a:srgbClr val="B00000"/>
      </a:accent1>
      <a:accent2>
        <a:srgbClr val="0D0D0D"/>
      </a:accent2>
      <a:accent3>
        <a:srgbClr val="595959"/>
      </a:accent3>
      <a:accent4>
        <a:srgbClr val="F2F2F2"/>
      </a:accent4>
      <a:accent5>
        <a:srgbClr val="92D050"/>
      </a:accent5>
      <a:accent6>
        <a:srgbClr val="FFC000"/>
      </a:accent6>
      <a:hlink>
        <a:srgbClr val="FF0000"/>
      </a:hlink>
      <a:folHlink>
        <a:srgbClr val="0066C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4198</TotalTime>
  <Words>1093</Words>
  <Application>Microsoft Office PowerPoint</Application>
  <PresentationFormat>Произвольный</PresentationFormat>
  <Paragraphs>321</Paragraphs>
  <Slides>10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Тема Office</vt:lpstr>
      <vt:lpstr>Acrobat Document</vt:lpstr>
      <vt:lpstr>Document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Лукин Илья Евгеньевич</dc:creator>
  <cp:lastModifiedBy>Столле Марина Львовна</cp:lastModifiedBy>
  <cp:revision>379</cp:revision>
  <cp:lastPrinted>2017-02-01T14:49:02Z</cp:lastPrinted>
  <dcterms:created xsi:type="dcterms:W3CDTF">2017-01-19T10:58:31Z</dcterms:created>
  <dcterms:modified xsi:type="dcterms:W3CDTF">2020-09-14T12:22:39Z</dcterms:modified>
</cp:coreProperties>
</file>